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Lst>
  <p:sldSz cy="5143500" cx="9144000"/>
  <p:notesSz cx="6858000" cy="9144000"/>
  <p:embeddedFontLst>
    <p:embeddedFont>
      <p:font typeface="Montserrat"/>
      <p:regular r:id="rId32"/>
      <p:bold r:id="rId33"/>
      <p:italic r:id="rId34"/>
      <p:boldItalic r:id="rId35"/>
    </p:embeddedFont>
    <p:embeddedFont>
      <p:font typeface="Source Sans Pr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font" Target="fonts/Montserrat-bold.fntdata"/><Relationship Id="rId10" Type="http://schemas.openxmlformats.org/officeDocument/2006/relationships/slide" Target="slides/slide6.xml"/><Relationship Id="rId32" Type="http://schemas.openxmlformats.org/officeDocument/2006/relationships/font" Target="fonts/Montserrat-regular.fntdata"/><Relationship Id="rId13" Type="http://schemas.openxmlformats.org/officeDocument/2006/relationships/slide" Target="slides/slide9.xml"/><Relationship Id="rId35" Type="http://schemas.openxmlformats.org/officeDocument/2006/relationships/font" Target="fonts/Montserrat-boldItalic.fntdata"/><Relationship Id="rId12" Type="http://schemas.openxmlformats.org/officeDocument/2006/relationships/slide" Target="slides/slide8.xml"/><Relationship Id="rId34" Type="http://schemas.openxmlformats.org/officeDocument/2006/relationships/font" Target="fonts/Montserrat-italic.fntdata"/><Relationship Id="rId15" Type="http://schemas.openxmlformats.org/officeDocument/2006/relationships/slide" Target="slides/slide11.xml"/><Relationship Id="rId37" Type="http://schemas.openxmlformats.org/officeDocument/2006/relationships/font" Target="fonts/SourceSansPro-bold.fntdata"/><Relationship Id="rId14" Type="http://schemas.openxmlformats.org/officeDocument/2006/relationships/slide" Target="slides/slide10.xml"/><Relationship Id="rId36" Type="http://schemas.openxmlformats.org/officeDocument/2006/relationships/font" Target="fonts/SourceSansPro-regular.fntdata"/><Relationship Id="rId17" Type="http://schemas.openxmlformats.org/officeDocument/2006/relationships/slide" Target="slides/slide13.xml"/><Relationship Id="rId39" Type="http://schemas.openxmlformats.org/officeDocument/2006/relationships/font" Target="fonts/SourceSansPro-boldItalic.fntdata"/><Relationship Id="rId16" Type="http://schemas.openxmlformats.org/officeDocument/2006/relationships/slide" Target="slides/slide12.xml"/><Relationship Id="rId38" Type="http://schemas.openxmlformats.org/officeDocument/2006/relationships/font" Target="fonts/SourceSansPro-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At the PhD Open Days 2020 event...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You may wonder: why multimodality is important? Because there are two situations: (1) when we have adipose tissue, we just need MG; however, (2) when the tissue is dense, MG is not enough for a proper diagnosis, so it is imperative the use of a multimodality strategy. In this case, for dense breast, MG, US and MRI. Sometimes, clinicians perform a kind of loop for the inspection of lesions. It is why is very important to have some similar proposal as we do in this work.</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There are two types of lesions...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4" name="Google Shape;164;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There are masses, with small contours of the tissue.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And there are microcalcifications which are little points on the tissue.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0" name="Google Shape;19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So we want to collect this information. These are some examples of mass on MG, US and MRI. And we aim to locate and to store this information in our dataset.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3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0" name="Google Shape;210;p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To validate the proposed design goals, we created BreastScreening, as a medical imaging visualization framework.</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p3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7" name="Google Shape;217;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The User Interface (UI) consists of two main components...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4. List of Patient Views. where we have a 4.5 Study List of patients that the interface includes on the top left corner.</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3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3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And also the 5. Medical Imaging Diagnosis Views. In this case, we have the 5.1. Viewports where clinicians can interact with MG, US and MRI using a set of features according to the 5.2. Toolbars. Finally, clinicians can change the respective modality on the 5.3. Modality Selection freely.</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a1a4040a82_0_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9" name="Google Shape;239;ga1a4040a82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Lesion annotations among the breast cancer disease.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 name="Google Shape;7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 we are presenting the poster </a:t>
            </a:r>
            <a:r>
              <a:rPr lang="en"/>
              <a:t>titled</a:t>
            </a:r>
            <a:r>
              <a:rPr lang="en"/>
              <a:t> as “Medical Imaging Multimodality Annotating Framework”, a multimodality framework for annotating medical images.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a1a4040a82_0_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6" name="Google Shape;246;ga1a4040a82_0_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t>
            </a:r>
            <a:r>
              <a:rPr lang="en"/>
              <a:t>edical image segmentation is the process of manually draw for boundaries within our various modalities of images. The goal of the clinician is to annotate the lesion between the red polygon and the dashed gray square.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a1a4040a82_0_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a1a4040a82_0_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Manual annotations are very useful to extract features like contours, intersections, shapes and image patterns. With this, we can measure the ground-truth of the lesion and give this information to the ML algorithms.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a1a4040a82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ga1a4040a82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Our solution, will enable machine learning communities to organize and promote medical imaging projects. As result of our generated dataset, the community can now have access to a tool, creating their own datasets of medical images and annotations, respectively.</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p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Google Shape;264;p5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The contributions and conclusions of our work are as follows</a:t>
            </a:r>
            <a:r>
              <a:rPr lang="en"/>
              <a:t>...</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p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1" name="Google Shape;271;p5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In this presentation, it is </a:t>
            </a:r>
            <a:r>
              <a:rPr lang="en"/>
              <a:t>proposed a new medical imaging framework supported by an interactive UI. More precisely, the development of a framework to generate a standardized dataset of medical imaging annotations. Across the domain of breast cancer, we adopt a multimodality visualization strategy (i.e., MG, US and MRI) in order to provide clinicians a tool for the production of those qualified datasets. In the end, we foster clinicians' sharing and collaborative evaluation by developing a distributed, as well as a remote accessible framework.</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5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p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Thank you!</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p5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3" name="Google Shape;283;p5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Francisco Maria Calisto</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5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p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“The paradigm shift of the ImageNet thinking is that while a lot of people are paying attention to models, let's pay attention to data. Data will redefine how we think about models.”</a:t>
            </a:r>
            <a:endParaRPr/>
          </a:p>
          <a:p>
            <a:pPr indent="0" lvl="0" marL="0" rtl="0" algn="l">
              <a:lnSpc>
                <a:spcPct val="100000"/>
              </a:lnSpc>
              <a:spcBef>
                <a:spcPts val="0"/>
              </a:spcBef>
              <a:spcAft>
                <a:spcPts val="0"/>
              </a:spcAft>
              <a:buSzPts val="1400"/>
              <a:buNone/>
            </a:pPr>
            <a:r>
              <a:rPr lang="en"/>
              <a:t>- Li Fei-Fei</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Author &amp; Advisors...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solidFill>
                  <a:srgbClr val="3C4245"/>
                </a:solidFill>
              </a:rPr>
              <a:t>Why cancer? Why medical imaging?</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solidFill>
                  <a:srgbClr val="3C4245"/>
                </a:solidFill>
              </a:rPr>
              <a:t>The cancer burden can be reduced through early detection of cancer and management of patients who develop cancer. Cancer mortality can be reduced if cases are detected and treated early.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Several diagnostic systems have been studied under the Human-Computer Interaction field.</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There are a large amount of publications in the field of HCI. However, our solution is different from previously works. Namely, two issues highlight our proposal. First, the use of multimodal images in breast diagnosis. Second, the possibility to provide radiologists to have the annotations in all modalities.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How to improve and support medical imaging?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An available dataset is extremely important since recently there are a bunch of machine learning algorithms that use rich annotation datasets. With this framework, the machine learning community is able to provide new data to the algorithms.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25" y="0"/>
            <a:ext cx="9144000" cy="25716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11" name="Google Shape;11;p2"/>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2" name="Google Shape;12;p2"/>
          <p:cNvSpPr txBox="1"/>
          <p:nvPr>
            <p:ph type="ctrTitle"/>
          </p:nvPr>
        </p:nvSpPr>
        <p:spPr>
          <a:xfrm>
            <a:off x="1139200" y="645550"/>
            <a:ext cx="6865800" cy="1926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FFFFFF"/>
              </a:buClr>
              <a:buSzPts val="3600"/>
              <a:buNone/>
              <a:defRPr sz="3600">
                <a:solidFill>
                  <a:srgbClr val="FFFFFF"/>
                </a:solidFill>
              </a:defRPr>
            </a:lvl1pPr>
            <a:lvl2pPr lvl="1" algn="l">
              <a:lnSpc>
                <a:spcPct val="100000"/>
              </a:lnSpc>
              <a:spcBef>
                <a:spcPts val="0"/>
              </a:spcBef>
              <a:spcAft>
                <a:spcPts val="0"/>
              </a:spcAft>
              <a:buClr>
                <a:srgbClr val="FFFFFF"/>
              </a:buClr>
              <a:buSzPts val="3600"/>
              <a:buNone/>
              <a:defRPr sz="3600">
                <a:solidFill>
                  <a:srgbClr val="FFFFFF"/>
                </a:solidFill>
              </a:defRPr>
            </a:lvl2pPr>
            <a:lvl3pPr lvl="2" algn="l">
              <a:lnSpc>
                <a:spcPct val="100000"/>
              </a:lnSpc>
              <a:spcBef>
                <a:spcPts val="0"/>
              </a:spcBef>
              <a:spcAft>
                <a:spcPts val="0"/>
              </a:spcAft>
              <a:buClr>
                <a:srgbClr val="FFFFFF"/>
              </a:buClr>
              <a:buSzPts val="3600"/>
              <a:buNone/>
              <a:defRPr sz="3600">
                <a:solidFill>
                  <a:srgbClr val="FFFFFF"/>
                </a:solidFill>
              </a:defRPr>
            </a:lvl3pPr>
            <a:lvl4pPr lvl="3" algn="l">
              <a:lnSpc>
                <a:spcPct val="100000"/>
              </a:lnSpc>
              <a:spcBef>
                <a:spcPts val="0"/>
              </a:spcBef>
              <a:spcAft>
                <a:spcPts val="0"/>
              </a:spcAft>
              <a:buClr>
                <a:srgbClr val="FFFFFF"/>
              </a:buClr>
              <a:buSzPts val="3600"/>
              <a:buNone/>
              <a:defRPr sz="3600">
                <a:solidFill>
                  <a:srgbClr val="FFFFFF"/>
                </a:solidFill>
              </a:defRPr>
            </a:lvl4pPr>
            <a:lvl5pPr lvl="4" algn="l">
              <a:lnSpc>
                <a:spcPct val="100000"/>
              </a:lnSpc>
              <a:spcBef>
                <a:spcPts val="0"/>
              </a:spcBef>
              <a:spcAft>
                <a:spcPts val="0"/>
              </a:spcAft>
              <a:buClr>
                <a:srgbClr val="FFFFFF"/>
              </a:buClr>
              <a:buSzPts val="3600"/>
              <a:buNone/>
              <a:defRPr sz="3600">
                <a:solidFill>
                  <a:srgbClr val="FFFFFF"/>
                </a:solidFill>
              </a:defRPr>
            </a:lvl5pPr>
            <a:lvl6pPr lvl="5" algn="l">
              <a:lnSpc>
                <a:spcPct val="100000"/>
              </a:lnSpc>
              <a:spcBef>
                <a:spcPts val="0"/>
              </a:spcBef>
              <a:spcAft>
                <a:spcPts val="0"/>
              </a:spcAft>
              <a:buClr>
                <a:srgbClr val="FFFFFF"/>
              </a:buClr>
              <a:buSzPts val="3600"/>
              <a:buNone/>
              <a:defRPr sz="3600">
                <a:solidFill>
                  <a:srgbClr val="FFFFFF"/>
                </a:solidFill>
              </a:defRPr>
            </a:lvl6pPr>
            <a:lvl7pPr lvl="6" algn="l">
              <a:lnSpc>
                <a:spcPct val="100000"/>
              </a:lnSpc>
              <a:spcBef>
                <a:spcPts val="0"/>
              </a:spcBef>
              <a:spcAft>
                <a:spcPts val="0"/>
              </a:spcAft>
              <a:buClr>
                <a:srgbClr val="FFFFFF"/>
              </a:buClr>
              <a:buSzPts val="3600"/>
              <a:buNone/>
              <a:defRPr sz="3600">
                <a:solidFill>
                  <a:srgbClr val="FFFFFF"/>
                </a:solidFill>
              </a:defRPr>
            </a:lvl7pPr>
            <a:lvl8pPr lvl="7" algn="l">
              <a:lnSpc>
                <a:spcPct val="100000"/>
              </a:lnSpc>
              <a:spcBef>
                <a:spcPts val="0"/>
              </a:spcBef>
              <a:spcAft>
                <a:spcPts val="0"/>
              </a:spcAft>
              <a:buClr>
                <a:srgbClr val="FFFFFF"/>
              </a:buClr>
              <a:buSzPts val="3600"/>
              <a:buNone/>
              <a:defRPr sz="3600">
                <a:solidFill>
                  <a:srgbClr val="FFFFFF"/>
                </a:solidFill>
              </a:defRPr>
            </a:lvl8pPr>
            <a:lvl9pPr lvl="8" algn="l">
              <a:lnSpc>
                <a:spcPct val="100000"/>
              </a:lnSpc>
              <a:spcBef>
                <a:spcPts val="0"/>
              </a:spcBef>
              <a:spcAft>
                <a:spcPts val="0"/>
              </a:spcAft>
              <a:buClr>
                <a:srgbClr val="FFFFFF"/>
              </a:buClr>
              <a:buSzPts val="3600"/>
              <a:buNone/>
              <a:defRPr sz="3600">
                <a:solidFill>
                  <a:srgbClr val="FFFFFF"/>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background">
  <p:cSld name="TITLE_ONLY_1">
    <p:spTree>
      <p:nvGrpSpPr>
        <p:cNvPr id="58" name="Shape 58"/>
        <p:cNvGrpSpPr/>
        <p:nvPr/>
      </p:nvGrpSpPr>
      <p:grpSpPr>
        <a:xfrm>
          <a:off x="0" y="0"/>
          <a:ext cx="0" cy="0"/>
          <a:chOff x="0" y="0"/>
          <a:chExt cx="0" cy="0"/>
        </a:xfrm>
      </p:grpSpPr>
      <p:pic>
        <p:nvPicPr>
          <p:cNvPr descr="marco.png" id="59" name="Google Shape;59;p11"/>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0" name="Google Shape;60;p11"/>
          <p:cNvSpPr txBox="1"/>
          <p:nvPr>
            <p:ph idx="12" type="sldNum"/>
          </p:nvPr>
        </p:nvSpPr>
        <p:spPr>
          <a:xfrm>
            <a:off x="637950" y="0"/>
            <a:ext cx="7860600" cy="637800"/>
          </a:xfrm>
          <a:prstGeom prst="rect">
            <a:avLst/>
          </a:prstGeom>
          <a:noFill/>
          <a:ln>
            <a:noFill/>
          </a:ln>
        </p:spPr>
        <p:txBody>
          <a:bodyPr anchorCtr="0" anchor="b" bIns="91425" lIns="91425" spcFirstLastPara="1" rIns="91425" wrap="square" tIns="91425">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1" name="Shape 61"/>
        <p:cNvGrpSpPr/>
        <p:nvPr/>
      </p:nvGrpSpPr>
      <p:grpSpPr>
        <a:xfrm>
          <a:off x="0" y="0"/>
          <a:ext cx="0" cy="0"/>
          <a:chOff x="0" y="0"/>
          <a:chExt cx="0" cy="0"/>
        </a:xfrm>
      </p:grpSpPr>
      <p:sp>
        <p:nvSpPr>
          <p:cNvPr id="62" name="Google Shape;62;p12"/>
          <p:cNvSpPr/>
          <p:nvPr/>
        </p:nvSpPr>
        <p:spPr>
          <a:xfrm>
            <a:off x="-25" y="3825189"/>
            <a:ext cx="9144000" cy="13125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63" name="Google Shape;63;p12"/>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64" name="Google Shape;64;p12"/>
          <p:cNvSpPr txBox="1"/>
          <p:nvPr>
            <p:ph idx="1" type="body"/>
          </p:nvPr>
        </p:nvSpPr>
        <p:spPr>
          <a:xfrm>
            <a:off x="782250" y="3825200"/>
            <a:ext cx="7609200" cy="6714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360"/>
              </a:spcBef>
              <a:spcAft>
                <a:spcPts val="0"/>
              </a:spcAft>
              <a:buClr>
                <a:srgbClr val="FFFFFF"/>
              </a:buClr>
              <a:buSzPts val="1400"/>
              <a:buNone/>
              <a:defRPr sz="1400">
                <a:solidFill>
                  <a:srgbClr val="FFFFFF"/>
                </a:solidFill>
              </a:defRPr>
            </a:lvl1pPr>
          </a:lstStyle>
          <a:p/>
        </p:txBody>
      </p:sp>
      <p:sp>
        <p:nvSpPr>
          <p:cNvPr id="65" name="Google Shape;65;p12"/>
          <p:cNvSpPr txBox="1"/>
          <p:nvPr>
            <p:ph idx="12" type="sldNum"/>
          </p:nvPr>
        </p:nvSpPr>
        <p:spPr>
          <a:xfrm>
            <a:off x="7842625" y="648725"/>
            <a:ext cx="548700" cy="414600"/>
          </a:xfrm>
          <a:prstGeom prst="rect">
            <a:avLst/>
          </a:prstGeom>
          <a:noFill/>
          <a:ln>
            <a:noFill/>
          </a:ln>
        </p:spPr>
        <p:txBody>
          <a:bodyPr anchorCtr="0" anchor="b"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3" name="Shape 13"/>
        <p:cNvGrpSpPr/>
        <p:nvPr/>
      </p:nvGrpSpPr>
      <p:grpSpPr>
        <a:xfrm>
          <a:off x="0" y="0"/>
          <a:ext cx="0" cy="0"/>
          <a:chOff x="0" y="0"/>
          <a:chExt cx="0" cy="0"/>
        </a:xfrm>
      </p:grpSpPr>
      <p:sp>
        <p:nvSpPr>
          <p:cNvPr id="14" name="Google Shape;14;p3"/>
          <p:cNvSpPr/>
          <p:nvPr/>
        </p:nvSpPr>
        <p:spPr>
          <a:xfrm>
            <a:off x="-25" y="0"/>
            <a:ext cx="9144000" cy="13125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15" name="Google Shape;15;p3"/>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16" name="Google Shape;16;p3"/>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3"/>
          <p:cNvSpPr txBox="1"/>
          <p:nvPr>
            <p:ph idx="1" type="body"/>
          </p:nvPr>
        </p:nvSpPr>
        <p:spPr>
          <a:xfrm>
            <a:off x="1010200" y="1434950"/>
            <a:ext cx="7131300" cy="27801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SzPts val="2400"/>
              <a:buChar char="»"/>
              <a:defRPr/>
            </a:lvl1pPr>
            <a:lvl2pPr indent="-381000" lvl="1" marL="914400" algn="l">
              <a:lnSpc>
                <a:spcPct val="100000"/>
              </a:lnSpc>
              <a:spcBef>
                <a:spcPts val="0"/>
              </a:spcBef>
              <a:spcAft>
                <a:spcPts val="0"/>
              </a:spcAft>
              <a:buSzPts val="2400"/>
              <a:buChar char="»"/>
              <a:defRPr/>
            </a:lvl2pPr>
            <a:lvl3pPr indent="-381000" lvl="2" marL="1371600" algn="l">
              <a:lnSpc>
                <a:spcPct val="100000"/>
              </a:lnSpc>
              <a:spcBef>
                <a:spcPts val="0"/>
              </a:spcBef>
              <a:spcAft>
                <a:spcPts val="0"/>
              </a:spcAft>
              <a:buSzPts val="2400"/>
              <a:buChar char="»"/>
              <a:defRPr/>
            </a:lvl3pPr>
            <a:lvl4pPr indent="-381000" lvl="3" marL="1828800" algn="l">
              <a:lnSpc>
                <a:spcPct val="100000"/>
              </a:lnSpc>
              <a:spcBef>
                <a:spcPts val="0"/>
              </a:spcBef>
              <a:spcAft>
                <a:spcPts val="0"/>
              </a:spcAft>
              <a:buSzPts val="2400"/>
              <a:buChar char="●"/>
              <a:defRPr/>
            </a:lvl4pPr>
            <a:lvl5pPr indent="-381000" lvl="4" marL="2286000" algn="l">
              <a:lnSpc>
                <a:spcPct val="100000"/>
              </a:lnSpc>
              <a:spcBef>
                <a:spcPts val="0"/>
              </a:spcBef>
              <a:spcAft>
                <a:spcPts val="0"/>
              </a:spcAft>
              <a:buSzPts val="2400"/>
              <a:buChar char="○"/>
              <a:defRPr/>
            </a:lvl5pPr>
            <a:lvl6pPr indent="-381000" lvl="5" marL="2743200" algn="l">
              <a:lnSpc>
                <a:spcPct val="100000"/>
              </a:lnSpc>
              <a:spcBef>
                <a:spcPts val="0"/>
              </a:spcBef>
              <a:spcAft>
                <a:spcPts val="0"/>
              </a:spcAft>
              <a:buSzPts val="2400"/>
              <a:buChar char="■"/>
              <a:defRPr/>
            </a:lvl6pPr>
            <a:lvl7pPr indent="-381000" lvl="6" marL="3200400" algn="l">
              <a:lnSpc>
                <a:spcPct val="100000"/>
              </a:lnSpc>
              <a:spcBef>
                <a:spcPts val="0"/>
              </a:spcBef>
              <a:spcAft>
                <a:spcPts val="0"/>
              </a:spcAft>
              <a:buSzPts val="2400"/>
              <a:buChar char="●"/>
              <a:defRPr/>
            </a:lvl7pPr>
            <a:lvl8pPr indent="-381000" lvl="7" marL="3657600" algn="l">
              <a:lnSpc>
                <a:spcPct val="100000"/>
              </a:lnSpc>
              <a:spcBef>
                <a:spcPts val="0"/>
              </a:spcBef>
              <a:spcAft>
                <a:spcPts val="0"/>
              </a:spcAft>
              <a:buSzPts val="2400"/>
              <a:buChar char="○"/>
              <a:defRPr/>
            </a:lvl8pPr>
            <a:lvl9pPr indent="-381000" lvl="8" marL="4114800" algn="l">
              <a:lnSpc>
                <a:spcPct val="100000"/>
              </a:lnSpc>
              <a:spcBef>
                <a:spcPts val="0"/>
              </a:spcBef>
              <a:spcAft>
                <a:spcPts val="0"/>
              </a:spcAft>
              <a:buSzPts val="2400"/>
              <a:buChar char="■"/>
              <a:defRPr/>
            </a:lvl9pPr>
          </a:lstStyle>
          <a:p/>
        </p:txBody>
      </p:sp>
      <p:sp>
        <p:nvSpPr>
          <p:cNvPr id="18" name="Google Shape;18;p3"/>
          <p:cNvSpPr txBox="1"/>
          <p:nvPr>
            <p:ph idx="12" type="sldNum"/>
          </p:nvPr>
        </p:nvSpPr>
        <p:spPr>
          <a:xfrm>
            <a:off x="7766425" y="648725"/>
            <a:ext cx="548700" cy="671400"/>
          </a:xfrm>
          <a:prstGeom prst="rect">
            <a:avLst/>
          </a:prstGeom>
          <a:noFill/>
          <a:ln>
            <a:noFill/>
          </a:ln>
        </p:spPr>
        <p:txBody>
          <a:bodyPr anchorCtr="0" anchor="b"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19" name="Shape 19"/>
        <p:cNvGrpSpPr/>
        <p:nvPr/>
      </p:nvGrpSpPr>
      <p:grpSpPr>
        <a:xfrm>
          <a:off x="0" y="0"/>
          <a:ext cx="0" cy="0"/>
          <a:chOff x="0" y="0"/>
          <a:chExt cx="0" cy="0"/>
        </a:xfrm>
      </p:grpSpPr>
      <p:sp>
        <p:nvSpPr>
          <p:cNvPr id="20" name="Google Shape;20;p4"/>
          <p:cNvSpPr/>
          <p:nvPr/>
        </p:nvSpPr>
        <p:spPr>
          <a:xfrm>
            <a:off x="-25" y="0"/>
            <a:ext cx="9144000" cy="25716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21" name="Google Shape;21;p4"/>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22" name="Google Shape;22;p4"/>
          <p:cNvSpPr txBox="1"/>
          <p:nvPr>
            <p:ph type="ctrTitle"/>
          </p:nvPr>
        </p:nvSpPr>
        <p:spPr>
          <a:xfrm>
            <a:off x="1154400" y="2726350"/>
            <a:ext cx="6835200" cy="1159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BEF2"/>
              </a:buClr>
              <a:buSzPts val="3000"/>
              <a:buNone/>
              <a:defRPr sz="3000">
                <a:solidFill>
                  <a:srgbClr val="00BEF2"/>
                </a:solidFill>
              </a:defRPr>
            </a:lvl1pPr>
            <a:lvl2pPr lvl="1" algn="l">
              <a:lnSpc>
                <a:spcPct val="100000"/>
              </a:lnSpc>
              <a:spcBef>
                <a:spcPts val="0"/>
              </a:spcBef>
              <a:spcAft>
                <a:spcPts val="0"/>
              </a:spcAft>
              <a:buClr>
                <a:srgbClr val="00BEF2"/>
              </a:buClr>
              <a:buSzPts val="3000"/>
              <a:buNone/>
              <a:defRPr sz="3000">
                <a:solidFill>
                  <a:srgbClr val="00BEF2"/>
                </a:solidFill>
              </a:defRPr>
            </a:lvl2pPr>
            <a:lvl3pPr lvl="2" algn="l">
              <a:lnSpc>
                <a:spcPct val="100000"/>
              </a:lnSpc>
              <a:spcBef>
                <a:spcPts val="0"/>
              </a:spcBef>
              <a:spcAft>
                <a:spcPts val="0"/>
              </a:spcAft>
              <a:buClr>
                <a:srgbClr val="00BEF2"/>
              </a:buClr>
              <a:buSzPts val="3000"/>
              <a:buNone/>
              <a:defRPr sz="3000">
                <a:solidFill>
                  <a:srgbClr val="00BEF2"/>
                </a:solidFill>
              </a:defRPr>
            </a:lvl3pPr>
            <a:lvl4pPr lvl="3" algn="l">
              <a:lnSpc>
                <a:spcPct val="100000"/>
              </a:lnSpc>
              <a:spcBef>
                <a:spcPts val="0"/>
              </a:spcBef>
              <a:spcAft>
                <a:spcPts val="0"/>
              </a:spcAft>
              <a:buClr>
                <a:srgbClr val="00BEF2"/>
              </a:buClr>
              <a:buSzPts val="3000"/>
              <a:buNone/>
              <a:defRPr sz="3000">
                <a:solidFill>
                  <a:srgbClr val="00BEF2"/>
                </a:solidFill>
              </a:defRPr>
            </a:lvl4pPr>
            <a:lvl5pPr lvl="4" algn="l">
              <a:lnSpc>
                <a:spcPct val="100000"/>
              </a:lnSpc>
              <a:spcBef>
                <a:spcPts val="0"/>
              </a:spcBef>
              <a:spcAft>
                <a:spcPts val="0"/>
              </a:spcAft>
              <a:buClr>
                <a:srgbClr val="00BEF2"/>
              </a:buClr>
              <a:buSzPts val="3000"/>
              <a:buNone/>
              <a:defRPr sz="3000">
                <a:solidFill>
                  <a:srgbClr val="00BEF2"/>
                </a:solidFill>
              </a:defRPr>
            </a:lvl5pPr>
            <a:lvl6pPr lvl="5" algn="l">
              <a:lnSpc>
                <a:spcPct val="100000"/>
              </a:lnSpc>
              <a:spcBef>
                <a:spcPts val="0"/>
              </a:spcBef>
              <a:spcAft>
                <a:spcPts val="0"/>
              </a:spcAft>
              <a:buClr>
                <a:srgbClr val="00BEF2"/>
              </a:buClr>
              <a:buSzPts val="3000"/>
              <a:buNone/>
              <a:defRPr sz="3000">
                <a:solidFill>
                  <a:srgbClr val="00BEF2"/>
                </a:solidFill>
              </a:defRPr>
            </a:lvl6pPr>
            <a:lvl7pPr lvl="6" algn="l">
              <a:lnSpc>
                <a:spcPct val="100000"/>
              </a:lnSpc>
              <a:spcBef>
                <a:spcPts val="0"/>
              </a:spcBef>
              <a:spcAft>
                <a:spcPts val="0"/>
              </a:spcAft>
              <a:buClr>
                <a:srgbClr val="00BEF2"/>
              </a:buClr>
              <a:buSzPts val="3000"/>
              <a:buNone/>
              <a:defRPr sz="3000">
                <a:solidFill>
                  <a:srgbClr val="00BEF2"/>
                </a:solidFill>
              </a:defRPr>
            </a:lvl7pPr>
            <a:lvl8pPr lvl="7" algn="l">
              <a:lnSpc>
                <a:spcPct val="100000"/>
              </a:lnSpc>
              <a:spcBef>
                <a:spcPts val="0"/>
              </a:spcBef>
              <a:spcAft>
                <a:spcPts val="0"/>
              </a:spcAft>
              <a:buClr>
                <a:srgbClr val="00BEF2"/>
              </a:buClr>
              <a:buSzPts val="3000"/>
              <a:buNone/>
              <a:defRPr sz="3000">
                <a:solidFill>
                  <a:srgbClr val="00BEF2"/>
                </a:solidFill>
              </a:defRPr>
            </a:lvl8pPr>
            <a:lvl9pPr lvl="8" algn="l">
              <a:lnSpc>
                <a:spcPct val="100000"/>
              </a:lnSpc>
              <a:spcBef>
                <a:spcPts val="0"/>
              </a:spcBef>
              <a:spcAft>
                <a:spcPts val="0"/>
              </a:spcAft>
              <a:buClr>
                <a:srgbClr val="00BEF2"/>
              </a:buClr>
              <a:buSzPts val="3000"/>
              <a:buNone/>
              <a:defRPr sz="3000">
                <a:solidFill>
                  <a:srgbClr val="00BEF2"/>
                </a:solidFill>
              </a:defRPr>
            </a:lvl9pPr>
          </a:lstStyle>
          <a:p/>
        </p:txBody>
      </p:sp>
      <p:sp>
        <p:nvSpPr>
          <p:cNvPr id="23" name="Google Shape;23;p4"/>
          <p:cNvSpPr txBox="1"/>
          <p:nvPr>
            <p:ph idx="1" type="subTitle"/>
          </p:nvPr>
        </p:nvSpPr>
        <p:spPr>
          <a:xfrm>
            <a:off x="1154400" y="3221050"/>
            <a:ext cx="6835200" cy="7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25516C"/>
              </a:buClr>
              <a:buSzPts val="1800"/>
              <a:buNone/>
              <a:defRPr sz="1800">
                <a:solidFill>
                  <a:srgbClr val="25516C"/>
                </a:solidFill>
              </a:defRPr>
            </a:lvl1pPr>
            <a:lvl2pPr lvl="1" algn="l">
              <a:lnSpc>
                <a:spcPct val="100000"/>
              </a:lnSpc>
              <a:spcBef>
                <a:spcPts val="0"/>
              </a:spcBef>
              <a:spcAft>
                <a:spcPts val="0"/>
              </a:spcAft>
              <a:buClr>
                <a:srgbClr val="25516C"/>
              </a:buClr>
              <a:buSzPts val="1800"/>
              <a:buNone/>
              <a:defRPr sz="1800">
                <a:solidFill>
                  <a:srgbClr val="25516C"/>
                </a:solidFill>
              </a:defRPr>
            </a:lvl2pPr>
            <a:lvl3pPr lvl="2" algn="l">
              <a:lnSpc>
                <a:spcPct val="100000"/>
              </a:lnSpc>
              <a:spcBef>
                <a:spcPts val="0"/>
              </a:spcBef>
              <a:spcAft>
                <a:spcPts val="0"/>
              </a:spcAft>
              <a:buClr>
                <a:srgbClr val="25516C"/>
              </a:buClr>
              <a:buSzPts val="1800"/>
              <a:buNone/>
              <a:defRPr sz="1800">
                <a:solidFill>
                  <a:srgbClr val="25516C"/>
                </a:solidFill>
              </a:defRPr>
            </a:lvl3pPr>
            <a:lvl4pPr lvl="3" algn="l">
              <a:lnSpc>
                <a:spcPct val="100000"/>
              </a:lnSpc>
              <a:spcBef>
                <a:spcPts val="0"/>
              </a:spcBef>
              <a:spcAft>
                <a:spcPts val="0"/>
              </a:spcAft>
              <a:buClr>
                <a:srgbClr val="25516C"/>
              </a:buClr>
              <a:buSzPts val="1800"/>
              <a:buNone/>
              <a:defRPr sz="1800">
                <a:solidFill>
                  <a:srgbClr val="25516C"/>
                </a:solidFill>
              </a:defRPr>
            </a:lvl4pPr>
            <a:lvl5pPr lvl="4" algn="l">
              <a:lnSpc>
                <a:spcPct val="100000"/>
              </a:lnSpc>
              <a:spcBef>
                <a:spcPts val="0"/>
              </a:spcBef>
              <a:spcAft>
                <a:spcPts val="0"/>
              </a:spcAft>
              <a:buClr>
                <a:srgbClr val="25516C"/>
              </a:buClr>
              <a:buSzPts val="1800"/>
              <a:buNone/>
              <a:defRPr sz="1800">
                <a:solidFill>
                  <a:srgbClr val="25516C"/>
                </a:solidFill>
              </a:defRPr>
            </a:lvl5pPr>
            <a:lvl6pPr lvl="5" algn="l">
              <a:lnSpc>
                <a:spcPct val="100000"/>
              </a:lnSpc>
              <a:spcBef>
                <a:spcPts val="0"/>
              </a:spcBef>
              <a:spcAft>
                <a:spcPts val="0"/>
              </a:spcAft>
              <a:buClr>
                <a:srgbClr val="25516C"/>
              </a:buClr>
              <a:buSzPts val="1800"/>
              <a:buNone/>
              <a:defRPr sz="1800">
                <a:solidFill>
                  <a:srgbClr val="25516C"/>
                </a:solidFill>
              </a:defRPr>
            </a:lvl6pPr>
            <a:lvl7pPr lvl="6" algn="l">
              <a:lnSpc>
                <a:spcPct val="100000"/>
              </a:lnSpc>
              <a:spcBef>
                <a:spcPts val="0"/>
              </a:spcBef>
              <a:spcAft>
                <a:spcPts val="0"/>
              </a:spcAft>
              <a:buClr>
                <a:srgbClr val="25516C"/>
              </a:buClr>
              <a:buSzPts val="1800"/>
              <a:buNone/>
              <a:defRPr sz="1800">
                <a:solidFill>
                  <a:srgbClr val="25516C"/>
                </a:solidFill>
              </a:defRPr>
            </a:lvl7pPr>
            <a:lvl8pPr lvl="7" algn="l">
              <a:lnSpc>
                <a:spcPct val="100000"/>
              </a:lnSpc>
              <a:spcBef>
                <a:spcPts val="0"/>
              </a:spcBef>
              <a:spcAft>
                <a:spcPts val="0"/>
              </a:spcAft>
              <a:buClr>
                <a:srgbClr val="25516C"/>
              </a:buClr>
              <a:buSzPts val="1800"/>
              <a:buNone/>
              <a:defRPr sz="1800">
                <a:solidFill>
                  <a:srgbClr val="25516C"/>
                </a:solidFill>
              </a:defRPr>
            </a:lvl8pPr>
            <a:lvl9pPr lvl="8" algn="l">
              <a:lnSpc>
                <a:spcPct val="100000"/>
              </a:lnSpc>
              <a:spcBef>
                <a:spcPts val="0"/>
              </a:spcBef>
              <a:spcAft>
                <a:spcPts val="0"/>
              </a:spcAft>
              <a:buClr>
                <a:srgbClr val="25516C"/>
              </a:buClr>
              <a:buSzPts val="1800"/>
              <a:buNone/>
              <a:defRPr sz="1800">
                <a:solidFill>
                  <a:srgbClr val="25516C"/>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 name="Shape 24"/>
        <p:cNvGrpSpPr/>
        <p:nvPr/>
      </p:nvGrpSpPr>
      <p:grpSpPr>
        <a:xfrm>
          <a:off x="0" y="0"/>
          <a:ext cx="0" cy="0"/>
          <a:chOff x="0" y="0"/>
          <a:chExt cx="0" cy="0"/>
        </a:xfrm>
      </p:grpSpPr>
      <p:sp>
        <p:nvSpPr>
          <p:cNvPr id="25" name="Google Shape;25;p5"/>
          <p:cNvSpPr/>
          <p:nvPr/>
        </p:nvSpPr>
        <p:spPr>
          <a:xfrm>
            <a:off x="-25" y="0"/>
            <a:ext cx="9144000" cy="13125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26" name="Google Shape;26;p5"/>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27" name="Google Shape;27;p5"/>
          <p:cNvSpPr txBox="1"/>
          <p:nvPr>
            <p:ph idx="12" type="sldNum"/>
          </p:nvPr>
        </p:nvSpPr>
        <p:spPr>
          <a:xfrm>
            <a:off x="7766425" y="648725"/>
            <a:ext cx="548700" cy="671400"/>
          </a:xfrm>
          <a:prstGeom prst="rect">
            <a:avLst/>
          </a:prstGeom>
          <a:noFill/>
          <a:ln>
            <a:noFill/>
          </a:ln>
        </p:spPr>
        <p:txBody>
          <a:bodyPr anchorCtr="0" anchor="b"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color">
  <p:cSld name="BLANK_1">
    <p:spTree>
      <p:nvGrpSpPr>
        <p:cNvPr id="28" name="Shape 28"/>
        <p:cNvGrpSpPr/>
        <p:nvPr/>
      </p:nvGrpSpPr>
      <p:grpSpPr>
        <a:xfrm>
          <a:off x="0" y="0"/>
          <a:ext cx="0" cy="0"/>
          <a:chOff x="0" y="0"/>
          <a:chExt cx="0" cy="0"/>
        </a:xfrm>
      </p:grpSpPr>
      <p:sp>
        <p:nvSpPr>
          <p:cNvPr id="29" name="Google Shape;29;p6"/>
          <p:cNvSpPr/>
          <p:nvPr/>
        </p:nvSpPr>
        <p:spPr>
          <a:xfrm flipH="1" rot="10800000">
            <a:off x="-25" y="1289850"/>
            <a:ext cx="9144000" cy="38568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30" name="Google Shape;30;p6"/>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31" name="Google Shape;31;p6"/>
          <p:cNvSpPr txBox="1"/>
          <p:nvPr>
            <p:ph idx="12" type="sldNum"/>
          </p:nvPr>
        </p:nvSpPr>
        <p:spPr>
          <a:xfrm>
            <a:off x="7766425" y="648725"/>
            <a:ext cx="548700" cy="671400"/>
          </a:xfrm>
          <a:prstGeom prst="rect">
            <a:avLst/>
          </a:prstGeom>
          <a:noFill/>
          <a:ln>
            <a:noFill/>
          </a:ln>
        </p:spPr>
        <p:txBody>
          <a:bodyPr anchorCtr="0" anchor="b"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00BEF2"/>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32" name="Shape 32"/>
        <p:cNvGrpSpPr/>
        <p:nvPr/>
      </p:nvGrpSpPr>
      <p:grpSpPr>
        <a:xfrm>
          <a:off x="0" y="0"/>
          <a:ext cx="0" cy="0"/>
          <a:chOff x="0" y="0"/>
          <a:chExt cx="0" cy="0"/>
        </a:xfrm>
      </p:grpSpPr>
      <p:sp>
        <p:nvSpPr>
          <p:cNvPr id="33" name="Google Shape;33;p7"/>
          <p:cNvSpPr/>
          <p:nvPr/>
        </p:nvSpPr>
        <p:spPr>
          <a:xfrm>
            <a:off x="-25" y="0"/>
            <a:ext cx="9144000" cy="13125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34" name="Google Shape;34;p7"/>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35" name="Google Shape;35;p7"/>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7"/>
          <p:cNvSpPr txBox="1"/>
          <p:nvPr>
            <p:ph idx="1" type="body"/>
          </p:nvPr>
        </p:nvSpPr>
        <p:spPr>
          <a:xfrm>
            <a:off x="1010200" y="1443000"/>
            <a:ext cx="3461400" cy="27645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sz="2000"/>
            </a:lvl2pPr>
            <a:lvl3pPr indent="-355600" lvl="2" marL="1371600" algn="l">
              <a:lnSpc>
                <a:spcPct val="100000"/>
              </a:lnSpc>
              <a:spcBef>
                <a:spcPts val="0"/>
              </a:spcBef>
              <a:spcAft>
                <a:spcPts val="0"/>
              </a:spcAft>
              <a:buSzPts val="2000"/>
              <a:buChar char="»"/>
              <a:defRPr sz="2000"/>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sp>
        <p:nvSpPr>
          <p:cNvPr id="37" name="Google Shape;37;p7"/>
          <p:cNvSpPr txBox="1"/>
          <p:nvPr>
            <p:ph idx="2" type="body"/>
          </p:nvPr>
        </p:nvSpPr>
        <p:spPr>
          <a:xfrm>
            <a:off x="4680125" y="1443000"/>
            <a:ext cx="3461400" cy="27645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sz="2000"/>
            </a:lvl2pPr>
            <a:lvl3pPr indent="-355600" lvl="2" marL="1371600" algn="l">
              <a:lnSpc>
                <a:spcPct val="100000"/>
              </a:lnSpc>
              <a:spcBef>
                <a:spcPts val="0"/>
              </a:spcBef>
              <a:spcAft>
                <a:spcPts val="0"/>
              </a:spcAft>
              <a:buSzPts val="2000"/>
              <a:buChar char="»"/>
              <a:defRPr sz="2000"/>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sp>
        <p:nvSpPr>
          <p:cNvPr id="38" name="Google Shape;38;p7"/>
          <p:cNvSpPr txBox="1"/>
          <p:nvPr>
            <p:ph idx="12" type="sldNum"/>
          </p:nvPr>
        </p:nvSpPr>
        <p:spPr>
          <a:xfrm>
            <a:off x="7766425" y="648725"/>
            <a:ext cx="548700" cy="671400"/>
          </a:xfrm>
          <a:prstGeom prst="rect">
            <a:avLst/>
          </a:prstGeom>
          <a:noFill/>
          <a:ln>
            <a:noFill/>
          </a:ln>
        </p:spPr>
        <p:txBody>
          <a:bodyPr anchorCtr="0" anchor="b"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 name="Shape 39"/>
        <p:cNvGrpSpPr/>
        <p:nvPr/>
      </p:nvGrpSpPr>
      <p:grpSpPr>
        <a:xfrm>
          <a:off x="0" y="0"/>
          <a:ext cx="0" cy="0"/>
          <a:chOff x="0" y="0"/>
          <a:chExt cx="0" cy="0"/>
        </a:xfrm>
      </p:grpSpPr>
      <p:sp>
        <p:nvSpPr>
          <p:cNvPr id="40" name="Google Shape;40;p8"/>
          <p:cNvSpPr/>
          <p:nvPr/>
        </p:nvSpPr>
        <p:spPr>
          <a:xfrm>
            <a:off x="-25" y="0"/>
            <a:ext cx="9144000" cy="13125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41" name="Google Shape;41;p8"/>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42" name="Google Shape;42;p8"/>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8"/>
          <p:cNvSpPr txBox="1"/>
          <p:nvPr>
            <p:ph idx="12" type="sldNum"/>
          </p:nvPr>
        </p:nvSpPr>
        <p:spPr>
          <a:xfrm>
            <a:off x="7766425" y="648725"/>
            <a:ext cx="548700" cy="671400"/>
          </a:xfrm>
          <a:prstGeom prst="rect">
            <a:avLst/>
          </a:prstGeom>
          <a:noFill/>
          <a:ln>
            <a:noFill/>
          </a:ln>
        </p:spPr>
        <p:txBody>
          <a:bodyPr anchorCtr="0" anchor="b"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4" name="Shape 44"/>
        <p:cNvGrpSpPr/>
        <p:nvPr/>
      </p:nvGrpSpPr>
      <p:grpSpPr>
        <a:xfrm>
          <a:off x="0" y="0"/>
          <a:ext cx="0" cy="0"/>
          <a:chOff x="0" y="0"/>
          <a:chExt cx="0" cy="0"/>
        </a:xfrm>
      </p:grpSpPr>
      <p:sp>
        <p:nvSpPr>
          <p:cNvPr id="45" name="Google Shape;45;p9"/>
          <p:cNvSpPr/>
          <p:nvPr/>
        </p:nvSpPr>
        <p:spPr>
          <a:xfrm>
            <a:off x="-25" y="0"/>
            <a:ext cx="9144000" cy="13125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46" name="Google Shape;46;p9"/>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47" name="Google Shape;47;p9"/>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9"/>
          <p:cNvSpPr txBox="1"/>
          <p:nvPr>
            <p:ph idx="1" type="body"/>
          </p:nvPr>
        </p:nvSpPr>
        <p:spPr>
          <a:xfrm>
            <a:off x="1010200" y="1458421"/>
            <a:ext cx="2298600" cy="2855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49" name="Google Shape;49;p9"/>
          <p:cNvSpPr txBox="1"/>
          <p:nvPr>
            <p:ph idx="2" type="body"/>
          </p:nvPr>
        </p:nvSpPr>
        <p:spPr>
          <a:xfrm>
            <a:off x="3426550" y="1458421"/>
            <a:ext cx="2298600" cy="2855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50" name="Google Shape;50;p9"/>
          <p:cNvSpPr txBox="1"/>
          <p:nvPr>
            <p:ph idx="3" type="body"/>
          </p:nvPr>
        </p:nvSpPr>
        <p:spPr>
          <a:xfrm>
            <a:off x="5842900" y="1458421"/>
            <a:ext cx="2298600" cy="2855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sz="1800"/>
            </a:lvl4pPr>
            <a:lvl5pPr indent="-342900" lvl="4" marL="2286000" algn="l">
              <a:lnSpc>
                <a:spcPct val="100000"/>
              </a:lnSpc>
              <a:spcBef>
                <a:spcPts val="0"/>
              </a:spcBef>
              <a:spcAft>
                <a:spcPts val="0"/>
              </a:spcAft>
              <a:buSzPts val="1800"/>
              <a:buChar char="○"/>
              <a:defRPr sz="1800"/>
            </a:lvl5pPr>
            <a:lvl6pPr indent="-342900" lvl="5" marL="2743200" algn="l">
              <a:lnSpc>
                <a:spcPct val="100000"/>
              </a:lnSpc>
              <a:spcBef>
                <a:spcPts val="0"/>
              </a:spcBef>
              <a:spcAft>
                <a:spcPts val="0"/>
              </a:spcAft>
              <a:buSzPts val="1800"/>
              <a:buChar char="■"/>
              <a:defRPr sz="1800"/>
            </a:lvl6pPr>
            <a:lvl7pPr indent="-342900" lvl="6" marL="3200400" algn="l">
              <a:lnSpc>
                <a:spcPct val="100000"/>
              </a:lnSpc>
              <a:spcBef>
                <a:spcPts val="0"/>
              </a:spcBef>
              <a:spcAft>
                <a:spcPts val="0"/>
              </a:spcAft>
              <a:buSzPts val="1800"/>
              <a:buChar char="●"/>
              <a:defRPr sz="1800"/>
            </a:lvl7pPr>
            <a:lvl8pPr indent="-342900" lvl="7" marL="3657600" algn="l">
              <a:lnSpc>
                <a:spcPct val="100000"/>
              </a:lnSpc>
              <a:spcBef>
                <a:spcPts val="0"/>
              </a:spcBef>
              <a:spcAft>
                <a:spcPts val="0"/>
              </a:spcAft>
              <a:buSzPts val="1800"/>
              <a:buChar char="○"/>
              <a:defRPr sz="1800"/>
            </a:lvl8pPr>
            <a:lvl9pPr indent="-342900" lvl="8" marL="4114800" algn="l">
              <a:lnSpc>
                <a:spcPct val="100000"/>
              </a:lnSpc>
              <a:spcBef>
                <a:spcPts val="0"/>
              </a:spcBef>
              <a:spcAft>
                <a:spcPts val="0"/>
              </a:spcAft>
              <a:buSzPts val="1800"/>
              <a:buChar char="■"/>
              <a:defRPr sz="1800"/>
            </a:lvl9pPr>
          </a:lstStyle>
          <a:p/>
        </p:txBody>
      </p:sp>
      <p:sp>
        <p:nvSpPr>
          <p:cNvPr id="51" name="Google Shape;51;p9"/>
          <p:cNvSpPr txBox="1"/>
          <p:nvPr>
            <p:ph idx="12" type="sldNum"/>
          </p:nvPr>
        </p:nvSpPr>
        <p:spPr>
          <a:xfrm>
            <a:off x="7766425" y="648725"/>
            <a:ext cx="548700" cy="671400"/>
          </a:xfrm>
          <a:prstGeom prst="rect">
            <a:avLst/>
          </a:prstGeom>
          <a:noFill/>
          <a:ln>
            <a:noFill/>
          </a:ln>
        </p:spPr>
        <p:txBody>
          <a:bodyPr anchorCtr="0" anchor="b" bIns="91425" lIns="91425" spcFirstLastPara="1" rIns="91425" wrap="square" tIns="91425">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52" name="Shape 52"/>
        <p:cNvGrpSpPr/>
        <p:nvPr/>
      </p:nvGrpSpPr>
      <p:grpSpPr>
        <a:xfrm>
          <a:off x="0" y="0"/>
          <a:ext cx="0" cy="0"/>
          <a:chOff x="0" y="0"/>
          <a:chExt cx="0" cy="0"/>
        </a:xfrm>
      </p:grpSpPr>
      <p:sp>
        <p:nvSpPr>
          <p:cNvPr id="53" name="Google Shape;53;p10"/>
          <p:cNvSpPr/>
          <p:nvPr/>
        </p:nvSpPr>
        <p:spPr>
          <a:xfrm>
            <a:off x="-25" y="1320125"/>
            <a:ext cx="9144000" cy="3823500"/>
          </a:xfrm>
          <a:prstGeom prst="rect">
            <a:avLst/>
          </a:prstGeom>
          <a:solidFill>
            <a:srgbClr val="00BEF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marco.png" id="54" name="Google Shape;54;p10"/>
          <p:cNvPicPr preferRelativeResize="0"/>
          <p:nvPr/>
        </p:nvPicPr>
        <p:blipFill rotWithShape="1">
          <a:blip r:embed="rId2">
            <a:alphaModFix/>
          </a:blip>
          <a:srcRect b="0" l="0" r="0" t="0"/>
          <a:stretch/>
        </p:blipFill>
        <p:spPr>
          <a:xfrm>
            <a:off x="0" y="0"/>
            <a:ext cx="9144000" cy="5143500"/>
          </a:xfrm>
          <a:prstGeom prst="rect">
            <a:avLst/>
          </a:prstGeom>
          <a:noFill/>
          <a:ln>
            <a:noFill/>
          </a:ln>
        </p:spPr>
      </p:pic>
      <p:sp>
        <p:nvSpPr>
          <p:cNvPr id="55" name="Google Shape;55;p10"/>
          <p:cNvSpPr txBox="1"/>
          <p:nvPr>
            <p:ph idx="1" type="body"/>
          </p:nvPr>
        </p:nvSpPr>
        <p:spPr>
          <a:xfrm>
            <a:off x="1602475" y="1320125"/>
            <a:ext cx="5939100" cy="3175800"/>
          </a:xfrm>
          <a:prstGeom prst="rect">
            <a:avLst/>
          </a:prstGeom>
          <a:noFill/>
          <a:ln>
            <a:noFill/>
          </a:ln>
        </p:spPr>
        <p:txBody>
          <a:bodyPr anchorCtr="0" anchor="ctr" bIns="91425" lIns="91425" spcFirstLastPara="1" rIns="91425" wrap="square" tIns="91425">
            <a:noAutofit/>
          </a:bodyPr>
          <a:lstStyle>
            <a:lvl1pPr indent="-381000" lvl="0" marL="457200" algn="ctr">
              <a:lnSpc>
                <a:spcPct val="100000"/>
              </a:lnSpc>
              <a:spcBef>
                <a:spcPts val="600"/>
              </a:spcBef>
              <a:spcAft>
                <a:spcPts val="0"/>
              </a:spcAft>
              <a:buClr>
                <a:srgbClr val="FFFFFF"/>
              </a:buClr>
              <a:buSzPts val="2400"/>
              <a:buChar char="»"/>
              <a:defRPr i="1">
                <a:solidFill>
                  <a:srgbClr val="FFFFFF"/>
                </a:solidFill>
              </a:defRPr>
            </a:lvl1pPr>
            <a:lvl2pPr indent="-381000" lvl="1" marL="914400" algn="ctr">
              <a:lnSpc>
                <a:spcPct val="100000"/>
              </a:lnSpc>
              <a:spcBef>
                <a:spcPts val="0"/>
              </a:spcBef>
              <a:spcAft>
                <a:spcPts val="0"/>
              </a:spcAft>
              <a:buClr>
                <a:srgbClr val="FFFFFF"/>
              </a:buClr>
              <a:buSzPts val="2400"/>
              <a:buChar char="»"/>
              <a:defRPr i="1">
                <a:solidFill>
                  <a:srgbClr val="FFFFFF"/>
                </a:solidFill>
              </a:defRPr>
            </a:lvl2pPr>
            <a:lvl3pPr indent="-381000" lvl="2" marL="1371600" algn="ctr">
              <a:lnSpc>
                <a:spcPct val="100000"/>
              </a:lnSpc>
              <a:spcBef>
                <a:spcPts val="0"/>
              </a:spcBef>
              <a:spcAft>
                <a:spcPts val="0"/>
              </a:spcAft>
              <a:buClr>
                <a:srgbClr val="FFFFFF"/>
              </a:buClr>
              <a:buSzPts val="2400"/>
              <a:buChar char="»"/>
              <a:defRPr i="1">
                <a:solidFill>
                  <a:srgbClr val="FFFFFF"/>
                </a:solidFill>
              </a:defRPr>
            </a:lvl3pPr>
            <a:lvl4pPr indent="-381000" lvl="3" marL="1828800" algn="ctr">
              <a:lnSpc>
                <a:spcPct val="100000"/>
              </a:lnSpc>
              <a:spcBef>
                <a:spcPts val="0"/>
              </a:spcBef>
              <a:spcAft>
                <a:spcPts val="0"/>
              </a:spcAft>
              <a:buClr>
                <a:srgbClr val="FFFFFF"/>
              </a:buClr>
              <a:buSzPts val="2400"/>
              <a:buChar char="●"/>
              <a:defRPr i="1">
                <a:solidFill>
                  <a:srgbClr val="FFFFFF"/>
                </a:solidFill>
              </a:defRPr>
            </a:lvl4pPr>
            <a:lvl5pPr indent="-381000" lvl="4" marL="2286000" algn="ctr">
              <a:lnSpc>
                <a:spcPct val="100000"/>
              </a:lnSpc>
              <a:spcBef>
                <a:spcPts val="0"/>
              </a:spcBef>
              <a:spcAft>
                <a:spcPts val="0"/>
              </a:spcAft>
              <a:buClr>
                <a:srgbClr val="FFFFFF"/>
              </a:buClr>
              <a:buSzPts val="2400"/>
              <a:buChar char="○"/>
              <a:defRPr i="1">
                <a:solidFill>
                  <a:srgbClr val="FFFFFF"/>
                </a:solidFill>
              </a:defRPr>
            </a:lvl5pPr>
            <a:lvl6pPr indent="-381000" lvl="5" marL="2743200" algn="ctr">
              <a:lnSpc>
                <a:spcPct val="100000"/>
              </a:lnSpc>
              <a:spcBef>
                <a:spcPts val="0"/>
              </a:spcBef>
              <a:spcAft>
                <a:spcPts val="0"/>
              </a:spcAft>
              <a:buClr>
                <a:srgbClr val="FFFFFF"/>
              </a:buClr>
              <a:buSzPts val="2400"/>
              <a:buChar char="■"/>
              <a:defRPr i="1">
                <a:solidFill>
                  <a:srgbClr val="FFFFFF"/>
                </a:solidFill>
              </a:defRPr>
            </a:lvl6pPr>
            <a:lvl7pPr indent="-381000" lvl="6" marL="3200400" algn="ctr">
              <a:lnSpc>
                <a:spcPct val="100000"/>
              </a:lnSpc>
              <a:spcBef>
                <a:spcPts val="0"/>
              </a:spcBef>
              <a:spcAft>
                <a:spcPts val="0"/>
              </a:spcAft>
              <a:buClr>
                <a:srgbClr val="FFFFFF"/>
              </a:buClr>
              <a:buSzPts val="2400"/>
              <a:buChar char="●"/>
              <a:defRPr i="1">
                <a:solidFill>
                  <a:srgbClr val="FFFFFF"/>
                </a:solidFill>
              </a:defRPr>
            </a:lvl7pPr>
            <a:lvl8pPr indent="-381000" lvl="7" marL="3657600" algn="ctr">
              <a:lnSpc>
                <a:spcPct val="100000"/>
              </a:lnSpc>
              <a:spcBef>
                <a:spcPts val="0"/>
              </a:spcBef>
              <a:spcAft>
                <a:spcPts val="0"/>
              </a:spcAft>
              <a:buClr>
                <a:srgbClr val="FFFFFF"/>
              </a:buClr>
              <a:buSzPts val="2400"/>
              <a:buChar char="○"/>
              <a:defRPr i="1">
                <a:solidFill>
                  <a:srgbClr val="FFFFFF"/>
                </a:solidFill>
              </a:defRPr>
            </a:lvl8pPr>
            <a:lvl9pPr indent="-381000" lvl="8" marL="4114800" algn="ctr">
              <a:lnSpc>
                <a:spcPct val="100000"/>
              </a:lnSpc>
              <a:spcBef>
                <a:spcPts val="0"/>
              </a:spcBef>
              <a:spcAft>
                <a:spcPts val="0"/>
              </a:spcAft>
              <a:buClr>
                <a:srgbClr val="FFFFFF"/>
              </a:buClr>
              <a:buSzPts val="2400"/>
              <a:buChar char="■"/>
              <a:defRPr i="1">
                <a:solidFill>
                  <a:srgbClr val="FFFFFF"/>
                </a:solidFill>
              </a:defRPr>
            </a:lvl9pPr>
          </a:lstStyle>
          <a:p/>
        </p:txBody>
      </p:sp>
      <p:sp>
        <p:nvSpPr>
          <p:cNvPr id="56" name="Google Shape;56;p10"/>
          <p:cNvSpPr txBox="1"/>
          <p:nvPr/>
        </p:nvSpPr>
        <p:spPr>
          <a:xfrm>
            <a:off x="3593400" y="468974"/>
            <a:ext cx="19572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600"/>
              <a:buFont typeface="Arial"/>
              <a:buNone/>
            </a:pPr>
            <a:r>
              <a:rPr b="0" i="0" lang="en" sz="9600" u="none" cap="none" strike="noStrike">
                <a:solidFill>
                  <a:srgbClr val="25516C"/>
                </a:solidFill>
                <a:latin typeface="Montserrat"/>
                <a:ea typeface="Montserrat"/>
                <a:cs typeface="Montserrat"/>
                <a:sym typeface="Montserrat"/>
              </a:rPr>
              <a:t>“</a:t>
            </a:r>
            <a:endParaRPr b="0" i="0" sz="9600" u="none" cap="none" strike="noStrike">
              <a:solidFill>
                <a:srgbClr val="25516C"/>
              </a:solidFill>
              <a:latin typeface="Montserrat"/>
              <a:ea typeface="Montserrat"/>
              <a:cs typeface="Montserrat"/>
              <a:sym typeface="Montserrat"/>
            </a:endParaRPr>
          </a:p>
        </p:txBody>
      </p:sp>
      <p:sp>
        <p:nvSpPr>
          <p:cNvPr id="57" name="Google Shape;57;p10"/>
          <p:cNvSpPr txBox="1"/>
          <p:nvPr>
            <p:ph idx="12" type="sldNum"/>
          </p:nvPr>
        </p:nvSpPr>
        <p:spPr>
          <a:xfrm>
            <a:off x="637950" y="0"/>
            <a:ext cx="7860600" cy="637800"/>
          </a:xfrm>
          <a:prstGeom prst="rect">
            <a:avLst/>
          </a:prstGeom>
          <a:noFill/>
          <a:ln>
            <a:noFill/>
          </a:ln>
        </p:spPr>
        <p:txBody>
          <a:bodyPr anchorCtr="0" anchor="b" bIns="91425" lIns="91425" spcFirstLastPara="1" rIns="91425" wrap="square" tIns="91425">
            <a:noAutofit/>
          </a:bodyPr>
          <a:lstStyle>
            <a:lvl1pPr indent="0" lvl="0"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1pPr>
            <a:lvl2pPr indent="0" lvl="1"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2pPr>
            <a:lvl3pPr indent="0" lvl="2"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3pPr>
            <a:lvl4pPr indent="0" lvl="3"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4pPr>
            <a:lvl5pPr indent="0" lvl="4"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5pPr>
            <a:lvl6pPr indent="0" lvl="5"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6pPr>
            <a:lvl7pPr indent="0" lvl="6"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7pPr>
            <a:lvl8pPr indent="0" lvl="7"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8pPr>
            <a:lvl9pPr indent="0" lvl="8" marL="0" marR="0" algn="ct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rgbClr val="FFFFFF"/>
              </a:buClr>
              <a:buSzPts val="1400"/>
              <a:buFont typeface="Montserrat"/>
              <a:buNone/>
              <a:defRPr b="1" i="0" sz="1400" u="none" cap="none" strike="noStrike">
                <a:solidFill>
                  <a:srgbClr val="FFFFFF"/>
                </a:solidFill>
                <a:latin typeface="Montserrat"/>
                <a:ea typeface="Montserrat"/>
                <a:cs typeface="Montserrat"/>
                <a:sym typeface="Montserrat"/>
              </a:defRPr>
            </a:lvl1pPr>
            <a:lvl2pPr lvl="1" marR="0" rtl="0" algn="l">
              <a:lnSpc>
                <a:spcPct val="100000"/>
              </a:lnSpc>
              <a:spcBef>
                <a:spcPts val="0"/>
              </a:spcBef>
              <a:spcAft>
                <a:spcPts val="0"/>
              </a:spcAft>
              <a:buClr>
                <a:srgbClr val="FFFFFF"/>
              </a:buClr>
              <a:buSzPts val="1400"/>
              <a:buFont typeface="Montserrat"/>
              <a:buNone/>
              <a:defRPr b="1" i="0" sz="1400" u="none" cap="none" strike="noStrike">
                <a:solidFill>
                  <a:srgbClr val="FFFFFF"/>
                </a:solidFill>
                <a:latin typeface="Montserrat"/>
                <a:ea typeface="Montserrat"/>
                <a:cs typeface="Montserrat"/>
                <a:sym typeface="Montserrat"/>
              </a:defRPr>
            </a:lvl2pPr>
            <a:lvl3pPr lvl="2" marR="0" rtl="0" algn="l">
              <a:lnSpc>
                <a:spcPct val="100000"/>
              </a:lnSpc>
              <a:spcBef>
                <a:spcPts val="0"/>
              </a:spcBef>
              <a:spcAft>
                <a:spcPts val="0"/>
              </a:spcAft>
              <a:buClr>
                <a:srgbClr val="FFFFFF"/>
              </a:buClr>
              <a:buSzPts val="1400"/>
              <a:buFont typeface="Montserrat"/>
              <a:buNone/>
              <a:defRPr b="1" i="0" sz="1400" u="none" cap="none" strike="noStrike">
                <a:solidFill>
                  <a:srgbClr val="FFFFFF"/>
                </a:solidFill>
                <a:latin typeface="Montserrat"/>
                <a:ea typeface="Montserrat"/>
                <a:cs typeface="Montserrat"/>
                <a:sym typeface="Montserrat"/>
              </a:defRPr>
            </a:lvl3pPr>
            <a:lvl4pPr lvl="3" marR="0" rtl="0" algn="l">
              <a:lnSpc>
                <a:spcPct val="100000"/>
              </a:lnSpc>
              <a:spcBef>
                <a:spcPts val="0"/>
              </a:spcBef>
              <a:spcAft>
                <a:spcPts val="0"/>
              </a:spcAft>
              <a:buClr>
                <a:srgbClr val="FFFFFF"/>
              </a:buClr>
              <a:buSzPts val="1400"/>
              <a:buFont typeface="Montserrat"/>
              <a:buNone/>
              <a:defRPr b="1" i="0" sz="1400" u="none" cap="none" strike="noStrike">
                <a:solidFill>
                  <a:srgbClr val="FFFFFF"/>
                </a:solidFill>
                <a:latin typeface="Montserrat"/>
                <a:ea typeface="Montserrat"/>
                <a:cs typeface="Montserrat"/>
                <a:sym typeface="Montserrat"/>
              </a:defRPr>
            </a:lvl4pPr>
            <a:lvl5pPr lvl="4" marR="0" rtl="0" algn="l">
              <a:lnSpc>
                <a:spcPct val="100000"/>
              </a:lnSpc>
              <a:spcBef>
                <a:spcPts val="0"/>
              </a:spcBef>
              <a:spcAft>
                <a:spcPts val="0"/>
              </a:spcAft>
              <a:buClr>
                <a:srgbClr val="FFFFFF"/>
              </a:buClr>
              <a:buSzPts val="1400"/>
              <a:buFont typeface="Montserrat"/>
              <a:buNone/>
              <a:defRPr b="1" i="0" sz="1400" u="none" cap="none" strike="noStrike">
                <a:solidFill>
                  <a:srgbClr val="FFFFFF"/>
                </a:solidFill>
                <a:latin typeface="Montserrat"/>
                <a:ea typeface="Montserrat"/>
                <a:cs typeface="Montserrat"/>
                <a:sym typeface="Montserrat"/>
              </a:defRPr>
            </a:lvl5pPr>
            <a:lvl6pPr lvl="5" marR="0" rtl="0" algn="l">
              <a:lnSpc>
                <a:spcPct val="100000"/>
              </a:lnSpc>
              <a:spcBef>
                <a:spcPts val="0"/>
              </a:spcBef>
              <a:spcAft>
                <a:spcPts val="0"/>
              </a:spcAft>
              <a:buClr>
                <a:srgbClr val="FFFFFF"/>
              </a:buClr>
              <a:buSzPts val="1400"/>
              <a:buFont typeface="Montserrat"/>
              <a:buNone/>
              <a:defRPr b="1" i="0" sz="1400" u="none" cap="none" strike="noStrike">
                <a:solidFill>
                  <a:srgbClr val="FFFFFF"/>
                </a:solidFill>
                <a:latin typeface="Montserrat"/>
                <a:ea typeface="Montserrat"/>
                <a:cs typeface="Montserrat"/>
                <a:sym typeface="Montserrat"/>
              </a:defRPr>
            </a:lvl6pPr>
            <a:lvl7pPr lvl="6" marR="0" rtl="0" algn="l">
              <a:lnSpc>
                <a:spcPct val="100000"/>
              </a:lnSpc>
              <a:spcBef>
                <a:spcPts val="0"/>
              </a:spcBef>
              <a:spcAft>
                <a:spcPts val="0"/>
              </a:spcAft>
              <a:buClr>
                <a:srgbClr val="FFFFFF"/>
              </a:buClr>
              <a:buSzPts val="1400"/>
              <a:buFont typeface="Montserrat"/>
              <a:buNone/>
              <a:defRPr b="1" i="0" sz="1400" u="none" cap="none" strike="noStrike">
                <a:solidFill>
                  <a:srgbClr val="FFFFFF"/>
                </a:solidFill>
                <a:latin typeface="Montserrat"/>
                <a:ea typeface="Montserrat"/>
                <a:cs typeface="Montserrat"/>
                <a:sym typeface="Montserrat"/>
              </a:defRPr>
            </a:lvl7pPr>
            <a:lvl8pPr lvl="7" marR="0" rtl="0" algn="l">
              <a:lnSpc>
                <a:spcPct val="100000"/>
              </a:lnSpc>
              <a:spcBef>
                <a:spcPts val="0"/>
              </a:spcBef>
              <a:spcAft>
                <a:spcPts val="0"/>
              </a:spcAft>
              <a:buClr>
                <a:srgbClr val="FFFFFF"/>
              </a:buClr>
              <a:buSzPts val="1400"/>
              <a:buFont typeface="Montserrat"/>
              <a:buNone/>
              <a:defRPr b="1" i="0" sz="1400" u="none" cap="none" strike="noStrike">
                <a:solidFill>
                  <a:srgbClr val="FFFFFF"/>
                </a:solidFill>
                <a:latin typeface="Montserrat"/>
                <a:ea typeface="Montserrat"/>
                <a:cs typeface="Montserrat"/>
                <a:sym typeface="Montserrat"/>
              </a:defRPr>
            </a:lvl8pPr>
            <a:lvl9pPr lvl="8" marR="0" rtl="0" algn="l">
              <a:lnSpc>
                <a:spcPct val="100000"/>
              </a:lnSpc>
              <a:spcBef>
                <a:spcPts val="0"/>
              </a:spcBef>
              <a:spcAft>
                <a:spcPts val="0"/>
              </a:spcAft>
              <a:buClr>
                <a:srgbClr val="FFFFFF"/>
              </a:buClr>
              <a:buSzPts val="1400"/>
              <a:buFont typeface="Montserrat"/>
              <a:buNone/>
              <a:defRPr b="1" i="0" sz="1400" u="none" cap="none" strike="noStrike">
                <a:solidFill>
                  <a:srgbClr val="FFFFFF"/>
                </a:solidFill>
                <a:latin typeface="Montserrat"/>
                <a:ea typeface="Montserrat"/>
                <a:cs typeface="Montserrat"/>
                <a:sym typeface="Montserrat"/>
              </a:defRPr>
            </a:lvl9pPr>
          </a:lstStyle>
          <a:p/>
        </p:txBody>
      </p:sp>
      <p:sp>
        <p:nvSpPr>
          <p:cNvPr id="7" name="Google Shape;7;p1"/>
          <p:cNvSpPr txBox="1"/>
          <p:nvPr>
            <p:ph idx="1" type="body"/>
          </p:nvPr>
        </p:nvSpPr>
        <p:spPr>
          <a:xfrm>
            <a:off x="1010200" y="1434950"/>
            <a:ext cx="7131300" cy="27801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600"/>
              </a:spcBef>
              <a:spcAft>
                <a:spcPts val="0"/>
              </a:spcAft>
              <a:buClr>
                <a:srgbClr val="00BEF2"/>
              </a:buClr>
              <a:buSzPts val="2400"/>
              <a:buFont typeface="Source Sans Pro"/>
              <a:buChar char="»"/>
              <a:defRPr b="0" i="0" sz="2400" u="none" cap="none" strike="noStrike">
                <a:solidFill>
                  <a:srgbClr val="25516C"/>
                </a:solidFill>
                <a:latin typeface="Source Sans Pro"/>
                <a:ea typeface="Source Sans Pro"/>
                <a:cs typeface="Source Sans Pro"/>
                <a:sym typeface="Source Sans Pro"/>
              </a:defRPr>
            </a:lvl1pPr>
            <a:lvl2pPr indent="-381000" lvl="1" marL="914400" marR="0" rtl="0" algn="l">
              <a:lnSpc>
                <a:spcPct val="100000"/>
              </a:lnSpc>
              <a:spcBef>
                <a:spcPts val="0"/>
              </a:spcBef>
              <a:spcAft>
                <a:spcPts val="0"/>
              </a:spcAft>
              <a:buClr>
                <a:srgbClr val="00BEF2"/>
              </a:buClr>
              <a:buSzPts val="2400"/>
              <a:buFont typeface="Source Sans Pro"/>
              <a:buChar char="»"/>
              <a:defRPr b="0" i="0" sz="2400" u="none" cap="none" strike="noStrike">
                <a:solidFill>
                  <a:srgbClr val="25516C"/>
                </a:solidFill>
                <a:latin typeface="Source Sans Pro"/>
                <a:ea typeface="Source Sans Pro"/>
                <a:cs typeface="Source Sans Pro"/>
                <a:sym typeface="Source Sans Pro"/>
              </a:defRPr>
            </a:lvl2pPr>
            <a:lvl3pPr indent="-381000" lvl="2" marL="1371600" marR="0" rtl="0" algn="l">
              <a:lnSpc>
                <a:spcPct val="100000"/>
              </a:lnSpc>
              <a:spcBef>
                <a:spcPts val="0"/>
              </a:spcBef>
              <a:spcAft>
                <a:spcPts val="0"/>
              </a:spcAft>
              <a:buClr>
                <a:srgbClr val="00BEF2"/>
              </a:buClr>
              <a:buSzPts val="2400"/>
              <a:buFont typeface="Source Sans Pro"/>
              <a:buChar char="»"/>
              <a:defRPr b="0" i="0" sz="2400" u="none" cap="none" strike="noStrike">
                <a:solidFill>
                  <a:srgbClr val="25516C"/>
                </a:solidFill>
                <a:latin typeface="Source Sans Pro"/>
                <a:ea typeface="Source Sans Pro"/>
                <a:cs typeface="Source Sans Pro"/>
                <a:sym typeface="Source Sans Pro"/>
              </a:defRPr>
            </a:lvl3pPr>
            <a:lvl4pPr indent="-381000" lvl="3" marL="1828800" marR="0" rtl="0" algn="l">
              <a:lnSpc>
                <a:spcPct val="100000"/>
              </a:lnSpc>
              <a:spcBef>
                <a:spcPts val="0"/>
              </a:spcBef>
              <a:spcAft>
                <a:spcPts val="0"/>
              </a:spcAft>
              <a:buClr>
                <a:srgbClr val="00BEF2"/>
              </a:buClr>
              <a:buSzPts val="2400"/>
              <a:buFont typeface="Source Sans Pro"/>
              <a:buChar char="●"/>
              <a:defRPr b="0" i="0" sz="2400" u="none" cap="none" strike="noStrike">
                <a:solidFill>
                  <a:srgbClr val="25516C"/>
                </a:solidFill>
                <a:latin typeface="Source Sans Pro"/>
                <a:ea typeface="Source Sans Pro"/>
                <a:cs typeface="Source Sans Pro"/>
                <a:sym typeface="Source Sans Pro"/>
              </a:defRPr>
            </a:lvl4pPr>
            <a:lvl5pPr indent="-381000" lvl="4" marL="2286000" marR="0" rtl="0" algn="l">
              <a:lnSpc>
                <a:spcPct val="100000"/>
              </a:lnSpc>
              <a:spcBef>
                <a:spcPts val="0"/>
              </a:spcBef>
              <a:spcAft>
                <a:spcPts val="0"/>
              </a:spcAft>
              <a:buClr>
                <a:srgbClr val="00BEF2"/>
              </a:buClr>
              <a:buSzPts val="2400"/>
              <a:buFont typeface="Source Sans Pro"/>
              <a:buChar char="○"/>
              <a:defRPr b="0" i="0" sz="2400" u="none" cap="none" strike="noStrike">
                <a:solidFill>
                  <a:srgbClr val="25516C"/>
                </a:solidFill>
                <a:latin typeface="Source Sans Pro"/>
                <a:ea typeface="Source Sans Pro"/>
                <a:cs typeface="Source Sans Pro"/>
                <a:sym typeface="Source Sans Pro"/>
              </a:defRPr>
            </a:lvl5pPr>
            <a:lvl6pPr indent="-381000" lvl="5" marL="2743200" marR="0" rtl="0" algn="l">
              <a:lnSpc>
                <a:spcPct val="100000"/>
              </a:lnSpc>
              <a:spcBef>
                <a:spcPts val="0"/>
              </a:spcBef>
              <a:spcAft>
                <a:spcPts val="0"/>
              </a:spcAft>
              <a:buClr>
                <a:srgbClr val="00BEF2"/>
              </a:buClr>
              <a:buSzPts val="2400"/>
              <a:buFont typeface="Source Sans Pro"/>
              <a:buChar char="■"/>
              <a:defRPr b="0" i="0" sz="2400" u="none" cap="none" strike="noStrike">
                <a:solidFill>
                  <a:srgbClr val="25516C"/>
                </a:solidFill>
                <a:latin typeface="Source Sans Pro"/>
                <a:ea typeface="Source Sans Pro"/>
                <a:cs typeface="Source Sans Pro"/>
                <a:sym typeface="Source Sans Pro"/>
              </a:defRPr>
            </a:lvl6pPr>
            <a:lvl7pPr indent="-381000" lvl="6" marL="3200400" marR="0" rtl="0" algn="l">
              <a:lnSpc>
                <a:spcPct val="100000"/>
              </a:lnSpc>
              <a:spcBef>
                <a:spcPts val="0"/>
              </a:spcBef>
              <a:spcAft>
                <a:spcPts val="0"/>
              </a:spcAft>
              <a:buClr>
                <a:srgbClr val="00BEF2"/>
              </a:buClr>
              <a:buSzPts val="2400"/>
              <a:buFont typeface="Source Sans Pro"/>
              <a:buChar char="●"/>
              <a:defRPr b="0" i="0" sz="2400" u="none" cap="none" strike="noStrike">
                <a:solidFill>
                  <a:srgbClr val="25516C"/>
                </a:solidFill>
                <a:latin typeface="Source Sans Pro"/>
                <a:ea typeface="Source Sans Pro"/>
                <a:cs typeface="Source Sans Pro"/>
                <a:sym typeface="Source Sans Pro"/>
              </a:defRPr>
            </a:lvl7pPr>
            <a:lvl8pPr indent="-381000" lvl="7" marL="3657600" marR="0" rtl="0" algn="l">
              <a:lnSpc>
                <a:spcPct val="100000"/>
              </a:lnSpc>
              <a:spcBef>
                <a:spcPts val="0"/>
              </a:spcBef>
              <a:spcAft>
                <a:spcPts val="0"/>
              </a:spcAft>
              <a:buClr>
                <a:srgbClr val="00BEF2"/>
              </a:buClr>
              <a:buSzPts val="2400"/>
              <a:buFont typeface="Source Sans Pro"/>
              <a:buChar char="○"/>
              <a:defRPr b="0" i="0" sz="2400" u="none" cap="none" strike="noStrike">
                <a:solidFill>
                  <a:srgbClr val="25516C"/>
                </a:solidFill>
                <a:latin typeface="Source Sans Pro"/>
                <a:ea typeface="Source Sans Pro"/>
                <a:cs typeface="Source Sans Pro"/>
                <a:sym typeface="Source Sans Pro"/>
              </a:defRPr>
            </a:lvl8pPr>
            <a:lvl9pPr indent="-381000" lvl="8" marL="4114800" marR="0" rtl="0" algn="l">
              <a:lnSpc>
                <a:spcPct val="100000"/>
              </a:lnSpc>
              <a:spcBef>
                <a:spcPts val="0"/>
              </a:spcBef>
              <a:spcAft>
                <a:spcPts val="0"/>
              </a:spcAft>
              <a:buClr>
                <a:srgbClr val="00BEF2"/>
              </a:buClr>
              <a:buSzPts val="2400"/>
              <a:buFont typeface="Source Sans Pro"/>
              <a:buChar char="■"/>
              <a:defRPr b="0" i="0" sz="2400" u="none" cap="none" strike="noStrike">
                <a:solidFill>
                  <a:srgbClr val="25516C"/>
                </a:solidFill>
                <a:latin typeface="Source Sans Pro"/>
                <a:ea typeface="Source Sans Pro"/>
                <a:cs typeface="Source Sans Pro"/>
                <a:sym typeface="Source Sans Pro"/>
              </a:defRPr>
            </a:lvl9pPr>
          </a:lstStyle>
          <a:p/>
        </p:txBody>
      </p:sp>
      <p:sp>
        <p:nvSpPr>
          <p:cNvPr id="8" name="Google Shape;8;p1"/>
          <p:cNvSpPr txBox="1"/>
          <p:nvPr>
            <p:ph idx="12" type="sldNum"/>
          </p:nvPr>
        </p:nvSpPr>
        <p:spPr>
          <a:xfrm>
            <a:off x="7766425" y="648725"/>
            <a:ext cx="548700" cy="671400"/>
          </a:xfrm>
          <a:prstGeom prst="rect">
            <a:avLst/>
          </a:prstGeom>
          <a:noFill/>
          <a:ln>
            <a:noFill/>
          </a:ln>
        </p:spPr>
        <p:txBody>
          <a:bodyPr anchorCtr="0" anchor="b"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FFFFFF"/>
                </a:solidFill>
                <a:latin typeface="Montserrat"/>
                <a:ea typeface="Montserrat"/>
                <a:cs typeface="Montserrat"/>
                <a:sym typeface="Montserra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4.png"/><Relationship Id="rId11" Type="http://schemas.openxmlformats.org/officeDocument/2006/relationships/image" Target="../media/image16.png"/><Relationship Id="rId10" Type="http://schemas.openxmlformats.org/officeDocument/2006/relationships/image" Target="../media/image11.png"/><Relationship Id="rId12" Type="http://schemas.openxmlformats.org/officeDocument/2006/relationships/hyperlink" Target="https://doi.org/10.13140/RG.2.2.16086.88649" TargetMode="External"/><Relationship Id="rId9"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hyperlink" Target="mailto:francisco.calisto@tecnico.ulisboa.pt" TargetMode="External"/><Relationship Id="rId4" Type="http://schemas.openxmlformats.org/officeDocument/2006/relationships/hyperlink" Target="http://web.tecnico.ulisboa.pt/francisco.calisto/" TargetMode="External"/><Relationship Id="rId5" Type="http://schemas.openxmlformats.org/officeDocument/2006/relationships/hyperlink" Target="https://welcome.isr.tecnico.ulisboa.pt/" TargetMode="External"/><Relationship Id="rId6" Type="http://schemas.openxmlformats.org/officeDocument/2006/relationships/image" Target="../media/image24.png"/><Relationship Id="rId7"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5.jpg"/><Relationship Id="rId4" Type="http://schemas.openxmlformats.org/officeDocument/2006/relationships/image" Target="../media/image14.png"/><Relationship Id="rId5" Type="http://schemas.openxmlformats.org/officeDocument/2006/relationships/image" Target="../media/image20.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3"/>
          <p:cNvSpPr txBox="1"/>
          <p:nvPr>
            <p:ph type="ctrTitle"/>
          </p:nvPr>
        </p:nvSpPr>
        <p:spPr>
          <a:xfrm>
            <a:off x="1139200" y="645550"/>
            <a:ext cx="6865800" cy="1926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600"/>
              <a:buNone/>
            </a:pPr>
            <a:r>
              <a:rPr lang="en" sz="4600"/>
              <a:t>PhD Open Days</a:t>
            </a:r>
            <a:r>
              <a:rPr lang="en" sz="4600"/>
              <a:t> 2020</a:t>
            </a:r>
            <a:endParaRPr sz="4600"/>
          </a:p>
          <a:p>
            <a:pPr indent="0" lvl="0" marL="0" rtl="0" algn="ctr">
              <a:lnSpc>
                <a:spcPct val="100000"/>
              </a:lnSpc>
              <a:spcBef>
                <a:spcPts val="0"/>
              </a:spcBef>
              <a:spcAft>
                <a:spcPts val="0"/>
              </a:spcAft>
              <a:buSzPts val="3600"/>
              <a:buNone/>
            </a:pPr>
            <a:r>
              <a:rPr lang="en" sz="1800"/>
              <a:t>Poster</a:t>
            </a:r>
            <a:endParaRPr sz="1800"/>
          </a:p>
        </p:txBody>
      </p:sp>
      <p:pic>
        <p:nvPicPr>
          <p:cNvPr id="71" name="Google Shape;71;p13"/>
          <p:cNvPicPr preferRelativeResize="0"/>
          <p:nvPr/>
        </p:nvPicPr>
        <p:blipFill rotWithShape="1">
          <a:blip r:embed="rId3">
            <a:alphaModFix/>
          </a:blip>
          <a:srcRect b="0" l="0" r="0" t="0"/>
          <a:stretch/>
        </p:blipFill>
        <p:spPr>
          <a:xfrm>
            <a:off x="1139200" y="2576850"/>
            <a:ext cx="2889422" cy="1926300"/>
          </a:xfrm>
          <a:prstGeom prst="rect">
            <a:avLst/>
          </a:prstGeom>
          <a:noFill/>
          <a:ln>
            <a:noFill/>
          </a:ln>
        </p:spPr>
      </p:pic>
      <p:pic>
        <p:nvPicPr>
          <p:cNvPr id="72" name="Google Shape;72;p13"/>
          <p:cNvPicPr preferRelativeResize="0"/>
          <p:nvPr/>
        </p:nvPicPr>
        <p:blipFill rotWithShape="1">
          <a:blip r:embed="rId4">
            <a:alphaModFix/>
          </a:blip>
          <a:srcRect b="0" l="0" r="0" t="0"/>
          <a:stretch/>
        </p:blipFill>
        <p:spPr>
          <a:xfrm>
            <a:off x="5115566" y="2576862"/>
            <a:ext cx="2889426" cy="192626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2"/>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Multimodality Annotating Framework</a:t>
            </a:r>
            <a:endParaRPr/>
          </a:p>
        </p:txBody>
      </p:sp>
      <p:sp>
        <p:nvSpPr>
          <p:cNvPr id="148" name="Google Shape;148;p22"/>
          <p:cNvSpPr txBox="1"/>
          <p:nvPr>
            <p:ph idx="1" type="body"/>
          </p:nvPr>
        </p:nvSpPr>
        <p:spPr>
          <a:xfrm>
            <a:off x="3103200" y="2625300"/>
            <a:ext cx="4989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4200">
                <a:solidFill>
                  <a:srgbClr val="93C47D"/>
                </a:solidFill>
              </a:rPr>
              <a:t>+</a:t>
            </a:r>
            <a:endParaRPr b="1" sz="4200">
              <a:solidFill>
                <a:srgbClr val="93C47D"/>
              </a:solidFill>
            </a:endParaRPr>
          </a:p>
        </p:txBody>
      </p:sp>
      <p:sp>
        <p:nvSpPr>
          <p:cNvPr id="149" name="Google Shape;149;p22"/>
          <p:cNvSpPr txBox="1"/>
          <p:nvPr>
            <p:ph idx="1" type="body"/>
          </p:nvPr>
        </p:nvSpPr>
        <p:spPr>
          <a:xfrm>
            <a:off x="6026725" y="1320125"/>
            <a:ext cx="19254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1000">
                <a:solidFill>
                  <a:srgbClr val="F6B26B"/>
                </a:solidFill>
              </a:rPr>
              <a:t>Magnetic Resonance Imaging</a:t>
            </a:r>
            <a:br>
              <a:rPr b="1" lang="en" sz="2000">
                <a:solidFill>
                  <a:srgbClr val="F6B26B"/>
                </a:solidFill>
              </a:rPr>
            </a:br>
            <a:r>
              <a:rPr b="1" lang="en" sz="2000">
                <a:solidFill>
                  <a:srgbClr val="F6B26B"/>
                </a:solidFill>
              </a:rPr>
              <a:t>(MRI)</a:t>
            </a:r>
            <a:endParaRPr b="1" sz="2000">
              <a:solidFill>
                <a:srgbClr val="F6B26B"/>
              </a:solidFill>
            </a:endParaRPr>
          </a:p>
        </p:txBody>
      </p:sp>
      <p:sp>
        <p:nvSpPr>
          <p:cNvPr id="150" name="Google Shape;150;p22"/>
          <p:cNvSpPr txBox="1"/>
          <p:nvPr>
            <p:ph idx="1" type="body"/>
          </p:nvPr>
        </p:nvSpPr>
        <p:spPr>
          <a:xfrm>
            <a:off x="3602100" y="1320125"/>
            <a:ext cx="19254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1000">
                <a:solidFill>
                  <a:srgbClr val="F6B26B"/>
                </a:solidFill>
              </a:rPr>
              <a:t>UltraSound</a:t>
            </a:r>
            <a:br>
              <a:rPr b="1" lang="en" sz="2000">
                <a:solidFill>
                  <a:srgbClr val="F6B26B"/>
                </a:solidFill>
              </a:rPr>
            </a:br>
            <a:r>
              <a:rPr b="1" lang="en" sz="2000">
                <a:solidFill>
                  <a:srgbClr val="F6B26B"/>
                </a:solidFill>
              </a:rPr>
              <a:t>(US)</a:t>
            </a:r>
            <a:endParaRPr b="1" sz="2000">
              <a:solidFill>
                <a:srgbClr val="F6B26B"/>
              </a:solidFill>
            </a:endParaRPr>
          </a:p>
        </p:txBody>
      </p:sp>
      <p:sp>
        <p:nvSpPr>
          <p:cNvPr id="151" name="Google Shape;151;p22"/>
          <p:cNvSpPr txBox="1"/>
          <p:nvPr>
            <p:ph idx="1" type="body"/>
          </p:nvPr>
        </p:nvSpPr>
        <p:spPr>
          <a:xfrm>
            <a:off x="1177675" y="1320125"/>
            <a:ext cx="19254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1000">
                <a:solidFill>
                  <a:srgbClr val="F6B26B"/>
                </a:solidFill>
              </a:rPr>
              <a:t>MammoGraphy</a:t>
            </a:r>
            <a:br>
              <a:rPr b="1" lang="en" sz="2000">
                <a:solidFill>
                  <a:srgbClr val="F6B26B"/>
                </a:solidFill>
              </a:rPr>
            </a:br>
            <a:r>
              <a:rPr b="1" lang="en" sz="2000">
                <a:solidFill>
                  <a:srgbClr val="F6B26B"/>
                </a:solidFill>
              </a:rPr>
              <a:t>(MG)</a:t>
            </a:r>
            <a:endParaRPr b="1" sz="2000">
              <a:solidFill>
                <a:srgbClr val="F6B26B"/>
              </a:solidFill>
            </a:endParaRPr>
          </a:p>
        </p:txBody>
      </p:sp>
      <p:pic>
        <p:nvPicPr>
          <p:cNvPr id="152" name="Google Shape;152;p22"/>
          <p:cNvPicPr preferRelativeResize="0"/>
          <p:nvPr/>
        </p:nvPicPr>
        <p:blipFill rotWithShape="1">
          <a:blip r:embed="rId3">
            <a:alphaModFix/>
          </a:blip>
          <a:srcRect b="0" l="0" r="0" t="0"/>
          <a:stretch/>
        </p:blipFill>
        <p:spPr>
          <a:xfrm>
            <a:off x="6026736" y="2143925"/>
            <a:ext cx="1925525" cy="1634146"/>
          </a:xfrm>
          <a:prstGeom prst="rect">
            <a:avLst/>
          </a:prstGeom>
          <a:noFill/>
          <a:ln>
            <a:noFill/>
          </a:ln>
        </p:spPr>
      </p:pic>
      <p:pic>
        <p:nvPicPr>
          <p:cNvPr id="153" name="Google Shape;153;p22"/>
          <p:cNvPicPr preferRelativeResize="0"/>
          <p:nvPr/>
        </p:nvPicPr>
        <p:blipFill rotWithShape="1">
          <a:blip r:embed="rId4">
            <a:alphaModFix/>
          </a:blip>
          <a:srcRect b="0" l="0" r="0" t="0"/>
          <a:stretch/>
        </p:blipFill>
        <p:spPr>
          <a:xfrm>
            <a:off x="3602200" y="2143925"/>
            <a:ext cx="1925525" cy="1634146"/>
          </a:xfrm>
          <a:prstGeom prst="rect">
            <a:avLst/>
          </a:prstGeom>
          <a:noFill/>
          <a:ln>
            <a:noFill/>
          </a:ln>
        </p:spPr>
      </p:pic>
      <p:pic>
        <p:nvPicPr>
          <p:cNvPr id="154" name="Google Shape;154;p22"/>
          <p:cNvPicPr preferRelativeResize="0"/>
          <p:nvPr/>
        </p:nvPicPr>
        <p:blipFill rotWithShape="1">
          <a:blip r:embed="rId5">
            <a:alphaModFix/>
          </a:blip>
          <a:srcRect b="0" l="0" r="0" t="0"/>
          <a:stretch/>
        </p:blipFill>
        <p:spPr>
          <a:xfrm>
            <a:off x="1177663" y="2143925"/>
            <a:ext cx="1925525" cy="1634146"/>
          </a:xfrm>
          <a:prstGeom prst="rect">
            <a:avLst/>
          </a:prstGeom>
          <a:noFill/>
          <a:ln>
            <a:noFill/>
          </a:ln>
        </p:spPr>
      </p:pic>
      <p:sp>
        <p:nvSpPr>
          <p:cNvPr id="155" name="Google Shape;155;p22"/>
          <p:cNvSpPr txBox="1"/>
          <p:nvPr>
            <p:ph idx="1" type="body"/>
          </p:nvPr>
        </p:nvSpPr>
        <p:spPr>
          <a:xfrm>
            <a:off x="5527825" y="2625300"/>
            <a:ext cx="4989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4200">
                <a:solidFill>
                  <a:srgbClr val="93C47D"/>
                </a:solidFill>
              </a:rPr>
              <a:t>+</a:t>
            </a:r>
            <a:endParaRPr b="1" sz="4200">
              <a:solidFill>
                <a:srgbClr val="93C47D"/>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Medical Annotations</a:t>
            </a:r>
            <a:endParaRPr/>
          </a:p>
        </p:txBody>
      </p:sp>
      <p:pic>
        <p:nvPicPr>
          <p:cNvPr id="161" name="Google Shape;161;p23"/>
          <p:cNvPicPr preferRelativeResize="0"/>
          <p:nvPr/>
        </p:nvPicPr>
        <p:blipFill rotWithShape="1">
          <a:blip r:embed="rId3">
            <a:alphaModFix/>
          </a:blip>
          <a:srcRect b="0" l="0" r="0" t="0"/>
          <a:stretch/>
        </p:blipFill>
        <p:spPr>
          <a:xfrm>
            <a:off x="3703449" y="1463000"/>
            <a:ext cx="1737100" cy="28855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Medical Annotations</a:t>
            </a:r>
            <a:endParaRPr/>
          </a:p>
        </p:txBody>
      </p:sp>
      <p:pic>
        <p:nvPicPr>
          <p:cNvPr id="167" name="Google Shape;167;p24"/>
          <p:cNvPicPr preferRelativeResize="0"/>
          <p:nvPr/>
        </p:nvPicPr>
        <p:blipFill rotWithShape="1">
          <a:blip r:embed="rId3">
            <a:alphaModFix/>
          </a:blip>
          <a:srcRect b="0" l="0" r="0" t="0"/>
          <a:stretch/>
        </p:blipFill>
        <p:spPr>
          <a:xfrm>
            <a:off x="3703449" y="1463000"/>
            <a:ext cx="1737100" cy="2885551"/>
          </a:xfrm>
          <a:prstGeom prst="rect">
            <a:avLst/>
          </a:prstGeom>
          <a:noFill/>
          <a:ln>
            <a:noFill/>
          </a:ln>
        </p:spPr>
      </p:pic>
      <p:sp>
        <p:nvSpPr>
          <p:cNvPr id="168" name="Google Shape;168;p24"/>
          <p:cNvSpPr/>
          <p:nvPr/>
        </p:nvSpPr>
        <p:spPr>
          <a:xfrm>
            <a:off x="4507700" y="3807600"/>
            <a:ext cx="285900" cy="328500"/>
          </a:xfrm>
          <a:prstGeom prst="flowChartConnector">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69" name="Google Shape;169;p24"/>
          <p:cNvCxnSpPr>
            <a:endCxn id="168" idx="6"/>
          </p:cNvCxnSpPr>
          <p:nvPr/>
        </p:nvCxnSpPr>
        <p:spPr>
          <a:xfrm flipH="1">
            <a:off x="4793600" y="3264750"/>
            <a:ext cx="1457100" cy="707100"/>
          </a:xfrm>
          <a:prstGeom prst="straightConnector1">
            <a:avLst/>
          </a:prstGeom>
          <a:noFill/>
          <a:ln cap="flat" cmpd="sng" w="19050">
            <a:solidFill>
              <a:srgbClr val="00BEF2"/>
            </a:solidFill>
            <a:prstDash val="solid"/>
            <a:round/>
            <a:headEnd len="sm" w="sm" type="none"/>
            <a:tailEnd len="sm" w="sm" type="none"/>
          </a:ln>
        </p:spPr>
      </p:cxnSp>
      <p:sp>
        <p:nvSpPr>
          <p:cNvPr id="170" name="Google Shape;170;p24"/>
          <p:cNvSpPr txBox="1"/>
          <p:nvPr/>
        </p:nvSpPr>
        <p:spPr>
          <a:xfrm>
            <a:off x="6250700" y="3000375"/>
            <a:ext cx="921600" cy="500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n" sz="1800" u="none" cap="none" strike="noStrike">
                <a:solidFill>
                  <a:srgbClr val="00BEF2"/>
                </a:solidFill>
                <a:latin typeface="Source Sans Pro"/>
                <a:ea typeface="Source Sans Pro"/>
                <a:cs typeface="Source Sans Pro"/>
                <a:sym typeface="Source Sans Pro"/>
              </a:rPr>
              <a:t>Masses</a:t>
            </a:r>
            <a:endParaRPr b="1" i="0" sz="1800" u="none" cap="none" strike="noStrike">
              <a:solidFill>
                <a:srgbClr val="00BEF2"/>
              </a:solidFill>
              <a:latin typeface="Source Sans Pro"/>
              <a:ea typeface="Source Sans Pro"/>
              <a:cs typeface="Source Sans Pro"/>
              <a:sym typeface="Source Sans Pr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5"/>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Medical Annotations</a:t>
            </a:r>
            <a:endParaRPr/>
          </a:p>
        </p:txBody>
      </p:sp>
      <p:pic>
        <p:nvPicPr>
          <p:cNvPr id="176" name="Google Shape;176;p25"/>
          <p:cNvPicPr preferRelativeResize="0"/>
          <p:nvPr/>
        </p:nvPicPr>
        <p:blipFill rotWithShape="1">
          <a:blip r:embed="rId3">
            <a:alphaModFix/>
          </a:blip>
          <a:srcRect b="0" l="0" r="0" t="0"/>
          <a:stretch/>
        </p:blipFill>
        <p:spPr>
          <a:xfrm>
            <a:off x="3703449" y="1463000"/>
            <a:ext cx="1737100" cy="2885551"/>
          </a:xfrm>
          <a:prstGeom prst="rect">
            <a:avLst/>
          </a:prstGeom>
          <a:noFill/>
          <a:ln>
            <a:noFill/>
          </a:ln>
        </p:spPr>
      </p:pic>
      <p:sp>
        <p:nvSpPr>
          <p:cNvPr id="177" name="Google Shape;177;p25"/>
          <p:cNvSpPr/>
          <p:nvPr/>
        </p:nvSpPr>
        <p:spPr>
          <a:xfrm>
            <a:off x="4210050" y="3360075"/>
            <a:ext cx="140400" cy="140400"/>
          </a:xfrm>
          <a:prstGeom prst="flowChartConnector">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5"/>
          <p:cNvSpPr/>
          <p:nvPr/>
        </p:nvSpPr>
        <p:spPr>
          <a:xfrm>
            <a:off x="4119650" y="2940975"/>
            <a:ext cx="140400" cy="140400"/>
          </a:xfrm>
          <a:prstGeom prst="flowChartConnector">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5"/>
          <p:cNvSpPr/>
          <p:nvPr/>
        </p:nvSpPr>
        <p:spPr>
          <a:xfrm>
            <a:off x="4314800" y="3180225"/>
            <a:ext cx="140400" cy="140400"/>
          </a:xfrm>
          <a:prstGeom prst="flowChartConnector">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5"/>
          <p:cNvSpPr/>
          <p:nvPr/>
        </p:nvSpPr>
        <p:spPr>
          <a:xfrm>
            <a:off x="4046988" y="3320625"/>
            <a:ext cx="140400" cy="140400"/>
          </a:xfrm>
          <a:prstGeom prst="flowChartConnector">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5"/>
          <p:cNvSpPr/>
          <p:nvPr/>
        </p:nvSpPr>
        <p:spPr>
          <a:xfrm>
            <a:off x="3979250" y="3081375"/>
            <a:ext cx="140400" cy="140400"/>
          </a:xfrm>
          <a:prstGeom prst="flowChartConnector">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82" name="Google Shape;182;p25"/>
          <p:cNvCxnSpPr>
            <a:stCxn id="181" idx="2"/>
            <a:endCxn id="183" idx="3"/>
          </p:cNvCxnSpPr>
          <p:nvPr/>
        </p:nvCxnSpPr>
        <p:spPr>
          <a:xfrm flipH="1">
            <a:off x="2613050" y="3151575"/>
            <a:ext cx="1366200" cy="466800"/>
          </a:xfrm>
          <a:prstGeom prst="straightConnector1">
            <a:avLst/>
          </a:prstGeom>
          <a:noFill/>
          <a:ln cap="flat" cmpd="sng" w="19050">
            <a:solidFill>
              <a:srgbClr val="00BEF2"/>
            </a:solidFill>
            <a:prstDash val="solid"/>
            <a:round/>
            <a:headEnd len="sm" w="sm" type="none"/>
            <a:tailEnd len="sm" w="sm" type="none"/>
          </a:ln>
        </p:spPr>
      </p:cxnSp>
      <p:cxnSp>
        <p:nvCxnSpPr>
          <p:cNvPr id="184" name="Google Shape;184;p25"/>
          <p:cNvCxnSpPr>
            <a:stCxn id="178" idx="2"/>
            <a:endCxn id="183" idx="3"/>
          </p:cNvCxnSpPr>
          <p:nvPr/>
        </p:nvCxnSpPr>
        <p:spPr>
          <a:xfrm flipH="1">
            <a:off x="2613050" y="3011175"/>
            <a:ext cx="1506600" cy="607200"/>
          </a:xfrm>
          <a:prstGeom prst="straightConnector1">
            <a:avLst/>
          </a:prstGeom>
          <a:noFill/>
          <a:ln cap="flat" cmpd="sng" w="19050">
            <a:solidFill>
              <a:srgbClr val="00BEF2"/>
            </a:solidFill>
            <a:prstDash val="solid"/>
            <a:round/>
            <a:headEnd len="sm" w="sm" type="none"/>
            <a:tailEnd len="sm" w="sm" type="none"/>
          </a:ln>
        </p:spPr>
      </p:cxnSp>
      <p:cxnSp>
        <p:nvCxnSpPr>
          <p:cNvPr id="185" name="Google Shape;185;p25"/>
          <p:cNvCxnSpPr>
            <a:stCxn id="179" idx="2"/>
            <a:endCxn id="183" idx="3"/>
          </p:cNvCxnSpPr>
          <p:nvPr/>
        </p:nvCxnSpPr>
        <p:spPr>
          <a:xfrm flipH="1">
            <a:off x="2612900" y="3250425"/>
            <a:ext cx="1701900" cy="367800"/>
          </a:xfrm>
          <a:prstGeom prst="straightConnector1">
            <a:avLst/>
          </a:prstGeom>
          <a:noFill/>
          <a:ln cap="flat" cmpd="sng" w="19050">
            <a:solidFill>
              <a:srgbClr val="00BEF2"/>
            </a:solidFill>
            <a:prstDash val="solid"/>
            <a:round/>
            <a:headEnd len="sm" w="sm" type="none"/>
            <a:tailEnd len="sm" w="sm" type="none"/>
          </a:ln>
        </p:spPr>
      </p:cxnSp>
      <p:cxnSp>
        <p:nvCxnSpPr>
          <p:cNvPr id="186" name="Google Shape;186;p25"/>
          <p:cNvCxnSpPr>
            <a:stCxn id="180" idx="2"/>
            <a:endCxn id="183" idx="3"/>
          </p:cNvCxnSpPr>
          <p:nvPr/>
        </p:nvCxnSpPr>
        <p:spPr>
          <a:xfrm flipH="1">
            <a:off x="2612988" y="3390825"/>
            <a:ext cx="1434000" cy="227400"/>
          </a:xfrm>
          <a:prstGeom prst="straightConnector1">
            <a:avLst/>
          </a:prstGeom>
          <a:noFill/>
          <a:ln cap="flat" cmpd="sng" w="19050">
            <a:solidFill>
              <a:srgbClr val="00BEF2"/>
            </a:solidFill>
            <a:prstDash val="solid"/>
            <a:round/>
            <a:headEnd len="sm" w="sm" type="none"/>
            <a:tailEnd len="sm" w="sm" type="none"/>
          </a:ln>
        </p:spPr>
      </p:cxnSp>
      <p:cxnSp>
        <p:nvCxnSpPr>
          <p:cNvPr id="187" name="Google Shape;187;p25"/>
          <p:cNvCxnSpPr>
            <a:stCxn id="177" idx="4"/>
            <a:endCxn id="183" idx="3"/>
          </p:cNvCxnSpPr>
          <p:nvPr/>
        </p:nvCxnSpPr>
        <p:spPr>
          <a:xfrm flipH="1">
            <a:off x="2612850" y="3500475"/>
            <a:ext cx="1667400" cy="117900"/>
          </a:xfrm>
          <a:prstGeom prst="straightConnector1">
            <a:avLst/>
          </a:prstGeom>
          <a:noFill/>
          <a:ln cap="flat" cmpd="sng" w="19050">
            <a:solidFill>
              <a:srgbClr val="00BEF2"/>
            </a:solidFill>
            <a:prstDash val="solid"/>
            <a:round/>
            <a:headEnd len="sm" w="sm" type="none"/>
            <a:tailEnd len="sm" w="sm" type="none"/>
          </a:ln>
        </p:spPr>
      </p:cxnSp>
      <p:sp>
        <p:nvSpPr>
          <p:cNvPr id="183" name="Google Shape;183;p25"/>
          <p:cNvSpPr txBox="1"/>
          <p:nvPr/>
        </p:nvSpPr>
        <p:spPr>
          <a:xfrm>
            <a:off x="876000" y="3443850"/>
            <a:ext cx="1737000" cy="348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1" i="0" lang="en" sz="1400" u="none" cap="none" strike="noStrike">
                <a:solidFill>
                  <a:srgbClr val="00BEF2"/>
                </a:solidFill>
                <a:latin typeface="Source Sans Pro"/>
                <a:ea typeface="Source Sans Pro"/>
                <a:cs typeface="Source Sans Pro"/>
                <a:sym typeface="Source Sans Pro"/>
              </a:rPr>
              <a:t>Microcalcifications</a:t>
            </a:r>
            <a:endParaRPr b="1" i="0" sz="1400" u="none" cap="none" strike="noStrike">
              <a:solidFill>
                <a:srgbClr val="00BEF2"/>
              </a:solidFill>
              <a:latin typeface="Source Sans Pro"/>
              <a:ea typeface="Source Sans Pro"/>
              <a:cs typeface="Source Sans Pro"/>
              <a:sym typeface="Source Sans Pr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6"/>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Multimodality Annotating Framework</a:t>
            </a:r>
            <a:endParaRPr/>
          </a:p>
        </p:txBody>
      </p:sp>
      <p:sp>
        <p:nvSpPr>
          <p:cNvPr id="193" name="Google Shape;193;p26"/>
          <p:cNvSpPr txBox="1"/>
          <p:nvPr>
            <p:ph idx="1" type="body"/>
          </p:nvPr>
        </p:nvSpPr>
        <p:spPr>
          <a:xfrm>
            <a:off x="3103200" y="2625300"/>
            <a:ext cx="4989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4200">
                <a:solidFill>
                  <a:srgbClr val="93C47D"/>
                </a:solidFill>
              </a:rPr>
              <a:t>&gt;</a:t>
            </a:r>
            <a:endParaRPr b="1" sz="4200">
              <a:solidFill>
                <a:srgbClr val="93C47D"/>
              </a:solidFill>
            </a:endParaRPr>
          </a:p>
        </p:txBody>
      </p:sp>
      <p:sp>
        <p:nvSpPr>
          <p:cNvPr id="194" name="Google Shape;194;p26"/>
          <p:cNvSpPr txBox="1"/>
          <p:nvPr>
            <p:ph idx="1" type="body"/>
          </p:nvPr>
        </p:nvSpPr>
        <p:spPr>
          <a:xfrm>
            <a:off x="6026725" y="1320125"/>
            <a:ext cx="19254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1000">
                <a:solidFill>
                  <a:srgbClr val="F6B26B"/>
                </a:solidFill>
              </a:rPr>
              <a:t>Magnetic Resonance Imaging</a:t>
            </a:r>
            <a:br>
              <a:rPr b="1" lang="en" sz="2000">
                <a:solidFill>
                  <a:srgbClr val="F6B26B"/>
                </a:solidFill>
              </a:rPr>
            </a:br>
            <a:r>
              <a:rPr b="1" lang="en" sz="2000">
                <a:solidFill>
                  <a:srgbClr val="F6B26B"/>
                </a:solidFill>
              </a:rPr>
              <a:t>(MRI)</a:t>
            </a:r>
            <a:endParaRPr b="1" sz="2000">
              <a:solidFill>
                <a:srgbClr val="F6B26B"/>
              </a:solidFill>
            </a:endParaRPr>
          </a:p>
        </p:txBody>
      </p:sp>
      <p:sp>
        <p:nvSpPr>
          <p:cNvPr id="195" name="Google Shape;195;p26"/>
          <p:cNvSpPr txBox="1"/>
          <p:nvPr>
            <p:ph idx="1" type="body"/>
          </p:nvPr>
        </p:nvSpPr>
        <p:spPr>
          <a:xfrm>
            <a:off x="3602100" y="1320125"/>
            <a:ext cx="19254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1000">
                <a:solidFill>
                  <a:srgbClr val="F6B26B"/>
                </a:solidFill>
              </a:rPr>
              <a:t>UltraSound</a:t>
            </a:r>
            <a:br>
              <a:rPr b="1" lang="en" sz="2000">
                <a:solidFill>
                  <a:srgbClr val="F6B26B"/>
                </a:solidFill>
              </a:rPr>
            </a:br>
            <a:r>
              <a:rPr b="1" lang="en" sz="2000">
                <a:solidFill>
                  <a:srgbClr val="F6B26B"/>
                </a:solidFill>
              </a:rPr>
              <a:t>(US)</a:t>
            </a:r>
            <a:endParaRPr b="1" sz="2000">
              <a:solidFill>
                <a:srgbClr val="F6B26B"/>
              </a:solidFill>
            </a:endParaRPr>
          </a:p>
        </p:txBody>
      </p:sp>
      <p:sp>
        <p:nvSpPr>
          <p:cNvPr id="196" name="Google Shape;196;p26"/>
          <p:cNvSpPr txBox="1"/>
          <p:nvPr>
            <p:ph idx="1" type="body"/>
          </p:nvPr>
        </p:nvSpPr>
        <p:spPr>
          <a:xfrm>
            <a:off x="1177675" y="1320125"/>
            <a:ext cx="19254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1000">
                <a:solidFill>
                  <a:srgbClr val="F6B26B"/>
                </a:solidFill>
              </a:rPr>
              <a:t>MammoGraphy</a:t>
            </a:r>
            <a:br>
              <a:rPr b="1" lang="en" sz="2000">
                <a:solidFill>
                  <a:srgbClr val="F6B26B"/>
                </a:solidFill>
              </a:rPr>
            </a:br>
            <a:r>
              <a:rPr b="1" lang="en" sz="2000">
                <a:solidFill>
                  <a:srgbClr val="F6B26B"/>
                </a:solidFill>
              </a:rPr>
              <a:t>(MG)</a:t>
            </a:r>
            <a:endParaRPr b="1" sz="2000">
              <a:solidFill>
                <a:srgbClr val="F6B26B"/>
              </a:solidFill>
            </a:endParaRPr>
          </a:p>
        </p:txBody>
      </p:sp>
      <p:pic>
        <p:nvPicPr>
          <p:cNvPr id="197" name="Google Shape;197;p26"/>
          <p:cNvPicPr preferRelativeResize="0"/>
          <p:nvPr/>
        </p:nvPicPr>
        <p:blipFill rotWithShape="1">
          <a:blip r:embed="rId3">
            <a:alphaModFix/>
          </a:blip>
          <a:srcRect b="0" l="0" r="0" t="0"/>
          <a:stretch/>
        </p:blipFill>
        <p:spPr>
          <a:xfrm>
            <a:off x="6026736" y="2143925"/>
            <a:ext cx="1925525" cy="1634146"/>
          </a:xfrm>
          <a:prstGeom prst="rect">
            <a:avLst/>
          </a:prstGeom>
          <a:noFill/>
          <a:ln>
            <a:noFill/>
          </a:ln>
        </p:spPr>
      </p:pic>
      <p:pic>
        <p:nvPicPr>
          <p:cNvPr id="198" name="Google Shape;198;p26"/>
          <p:cNvPicPr preferRelativeResize="0"/>
          <p:nvPr/>
        </p:nvPicPr>
        <p:blipFill rotWithShape="1">
          <a:blip r:embed="rId4">
            <a:alphaModFix/>
          </a:blip>
          <a:srcRect b="0" l="0" r="0" t="0"/>
          <a:stretch/>
        </p:blipFill>
        <p:spPr>
          <a:xfrm>
            <a:off x="3602200" y="2143925"/>
            <a:ext cx="1925525" cy="1634146"/>
          </a:xfrm>
          <a:prstGeom prst="rect">
            <a:avLst/>
          </a:prstGeom>
          <a:noFill/>
          <a:ln>
            <a:noFill/>
          </a:ln>
        </p:spPr>
      </p:pic>
      <p:pic>
        <p:nvPicPr>
          <p:cNvPr id="199" name="Google Shape;199;p26"/>
          <p:cNvPicPr preferRelativeResize="0"/>
          <p:nvPr/>
        </p:nvPicPr>
        <p:blipFill rotWithShape="1">
          <a:blip r:embed="rId5">
            <a:alphaModFix/>
          </a:blip>
          <a:srcRect b="0" l="0" r="0" t="0"/>
          <a:stretch/>
        </p:blipFill>
        <p:spPr>
          <a:xfrm>
            <a:off x="1177663" y="2143925"/>
            <a:ext cx="1925525" cy="1634146"/>
          </a:xfrm>
          <a:prstGeom prst="rect">
            <a:avLst/>
          </a:prstGeom>
          <a:noFill/>
          <a:ln>
            <a:noFill/>
          </a:ln>
        </p:spPr>
      </p:pic>
      <p:sp>
        <p:nvSpPr>
          <p:cNvPr id="200" name="Google Shape;200;p26"/>
          <p:cNvSpPr txBox="1"/>
          <p:nvPr>
            <p:ph idx="1" type="body"/>
          </p:nvPr>
        </p:nvSpPr>
        <p:spPr>
          <a:xfrm>
            <a:off x="5527825" y="2625300"/>
            <a:ext cx="498900" cy="671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600"/>
              </a:spcBef>
              <a:spcAft>
                <a:spcPts val="0"/>
              </a:spcAft>
              <a:buSzPts val="2400"/>
              <a:buNone/>
            </a:pPr>
            <a:r>
              <a:rPr b="1" lang="en" sz="4200">
                <a:solidFill>
                  <a:srgbClr val="93C47D"/>
                </a:solidFill>
              </a:rPr>
              <a:t>&gt;</a:t>
            </a:r>
            <a:endParaRPr b="1" sz="4200">
              <a:solidFill>
                <a:srgbClr val="93C47D"/>
              </a:solidFill>
            </a:endParaRPr>
          </a:p>
        </p:txBody>
      </p:sp>
      <p:sp>
        <p:nvSpPr>
          <p:cNvPr id="201" name="Google Shape;201;p26"/>
          <p:cNvSpPr/>
          <p:nvPr/>
        </p:nvSpPr>
        <p:spPr>
          <a:xfrm>
            <a:off x="2424850" y="3405750"/>
            <a:ext cx="285900" cy="328500"/>
          </a:xfrm>
          <a:prstGeom prst="flowChartConnector">
            <a:avLst/>
          </a:prstGeom>
          <a:noFill/>
          <a:ln cap="flat" cmpd="sng" w="3810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6"/>
          <p:cNvSpPr/>
          <p:nvPr/>
        </p:nvSpPr>
        <p:spPr>
          <a:xfrm>
            <a:off x="3849725" y="2540175"/>
            <a:ext cx="498900" cy="366300"/>
          </a:xfrm>
          <a:prstGeom prst="flowChartConnector">
            <a:avLst/>
          </a:prstGeom>
          <a:noFill/>
          <a:ln cap="flat" cmpd="sng" w="3810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6"/>
          <p:cNvSpPr/>
          <p:nvPr/>
        </p:nvSpPr>
        <p:spPr>
          <a:xfrm>
            <a:off x="7205925" y="2559075"/>
            <a:ext cx="285900" cy="328500"/>
          </a:xfrm>
          <a:prstGeom prst="flowChartConnector">
            <a:avLst/>
          </a:prstGeom>
          <a:noFill/>
          <a:ln cap="flat" cmpd="sng" w="38100">
            <a:solidFill>
              <a:srgbClr val="CC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204" name="Google Shape;204;p26"/>
          <p:cNvCxnSpPr>
            <a:stCxn id="205" idx="0"/>
            <a:endCxn id="201" idx="5"/>
          </p:cNvCxnSpPr>
          <p:nvPr/>
        </p:nvCxnSpPr>
        <p:spPr>
          <a:xfrm rot="10800000">
            <a:off x="2668800" y="3686250"/>
            <a:ext cx="1903200" cy="352200"/>
          </a:xfrm>
          <a:prstGeom prst="straightConnector1">
            <a:avLst/>
          </a:prstGeom>
          <a:noFill/>
          <a:ln cap="flat" cmpd="sng" w="38100">
            <a:solidFill>
              <a:srgbClr val="CC0000"/>
            </a:solidFill>
            <a:prstDash val="solid"/>
            <a:round/>
            <a:headEnd len="sm" w="sm" type="none"/>
            <a:tailEnd len="sm" w="sm" type="none"/>
          </a:ln>
        </p:spPr>
      </p:cxnSp>
      <p:sp>
        <p:nvSpPr>
          <p:cNvPr id="205" name="Google Shape;205;p26"/>
          <p:cNvSpPr txBox="1"/>
          <p:nvPr/>
        </p:nvSpPr>
        <p:spPr>
          <a:xfrm>
            <a:off x="3703500" y="4038450"/>
            <a:ext cx="1737000" cy="3489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CC0000"/>
                </a:solidFill>
                <a:latin typeface="Source Sans Pro"/>
                <a:ea typeface="Source Sans Pro"/>
                <a:cs typeface="Source Sans Pro"/>
                <a:sym typeface="Source Sans Pro"/>
              </a:rPr>
              <a:t>Lesions</a:t>
            </a:r>
            <a:endParaRPr b="1" i="0" sz="1400" u="none" cap="none" strike="noStrike">
              <a:solidFill>
                <a:srgbClr val="CC0000"/>
              </a:solidFill>
              <a:latin typeface="Source Sans Pro"/>
              <a:ea typeface="Source Sans Pro"/>
              <a:cs typeface="Source Sans Pro"/>
              <a:sym typeface="Source Sans Pro"/>
            </a:endParaRPr>
          </a:p>
        </p:txBody>
      </p:sp>
      <p:cxnSp>
        <p:nvCxnSpPr>
          <p:cNvPr id="206" name="Google Shape;206;p26"/>
          <p:cNvCxnSpPr>
            <a:stCxn id="205" idx="0"/>
            <a:endCxn id="202" idx="4"/>
          </p:cNvCxnSpPr>
          <p:nvPr/>
        </p:nvCxnSpPr>
        <p:spPr>
          <a:xfrm rot="10800000">
            <a:off x="4099200" y="2906550"/>
            <a:ext cx="472800" cy="1131900"/>
          </a:xfrm>
          <a:prstGeom prst="straightConnector1">
            <a:avLst/>
          </a:prstGeom>
          <a:noFill/>
          <a:ln cap="flat" cmpd="sng" w="38100">
            <a:solidFill>
              <a:srgbClr val="CC0000"/>
            </a:solidFill>
            <a:prstDash val="solid"/>
            <a:round/>
            <a:headEnd len="sm" w="sm" type="none"/>
            <a:tailEnd len="sm" w="sm" type="none"/>
          </a:ln>
        </p:spPr>
      </p:cxnSp>
      <p:cxnSp>
        <p:nvCxnSpPr>
          <p:cNvPr id="207" name="Google Shape;207;p26"/>
          <p:cNvCxnSpPr>
            <a:stCxn id="205" idx="0"/>
            <a:endCxn id="203" idx="3"/>
          </p:cNvCxnSpPr>
          <p:nvPr/>
        </p:nvCxnSpPr>
        <p:spPr>
          <a:xfrm flipH="1" rot="10800000">
            <a:off x="4572000" y="2839350"/>
            <a:ext cx="2675700" cy="1199100"/>
          </a:xfrm>
          <a:prstGeom prst="straightConnector1">
            <a:avLst/>
          </a:prstGeom>
          <a:noFill/>
          <a:ln cap="flat" cmpd="sng" w="38100">
            <a:solidFill>
              <a:srgbClr val="CC0000"/>
            </a:solidFill>
            <a:prstDash val="solid"/>
            <a:round/>
            <a:headEnd len="sm" w="sm" type="none"/>
            <a:tailEnd len="sm" w="sm"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7"/>
          <p:cNvSpPr txBox="1"/>
          <p:nvPr>
            <p:ph type="ctrTitle"/>
          </p:nvPr>
        </p:nvSpPr>
        <p:spPr>
          <a:xfrm>
            <a:off x="1154400" y="2726350"/>
            <a:ext cx="6835200" cy="115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BreastScreening</a:t>
            </a:r>
            <a:endParaRPr/>
          </a:p>
        </p:txBody>
      </p:sp>
      <p:sp>
        <p:nvSpPr>
          <p:cNvPr id="213" name="Google Shape;213;p27"/>
          <p:cNvSpPr txBox="1"/>
          <p:nvPr>
            <p:ph idx="1" type="subTitle"/>
          </p:nvPr>
        </p:nvSpPr>
        <p:spPr>
          <a:xfrm>
            <a:off x="1154400" y="3221050"/>
            <a:ext cx="6835200" cy="7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A medical imaging visualization framework to be evaluated</a:t>
            </a:r>
            <a:endParaRPr/>
          </a:p>
          <a:p>
            <a:pPr indent="0" lvl="0" marL="0" rtl="0" algn="l">
              <a:lnSpc>
                <a:spcPct val="100000"/>
              </a:lnSpc>
              <a:spcBef>
                <a:spcPts val="0"/>
              </a:spcBef>
              <a:spcAft>
                <a:spcPts val="0"/>
              </a:spcAft>
              <a:buSzPts val="1800"/>
              <a:buNone/>
            </a:pPr>
            <a:r>
              <a:rPr lang="en"/>
              <a:t>in a realistic clinical scenario.</a:t>
            </a:r>
            <a:endParaRPr/>
          </a:p>
        </p:txBody>
      </p:sp>
      <p:sp>
        <p:nvSpPr>
          <p:cNvPr id="214" name="Google Shape;214;p27"/>
          <p:cNvSpPr txBox="1"/>
          <p:nvPr/>
        </p:nvSpPr>
        <p:spPr>
          <a:xfrm>
            <a:off x="1154400" y="865750"/>
            <a:ext cx="1733700" cy="1702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7200">
                <a:solidFill>
                  <a:srgbClr val="FFFFFF"/>
                </a:solidFill>
                <a:latin typeface="Montserrat"/>
                <a:ea typeface="Montserrat"/>
                <a:cs typeface="Montserrat"/>
                <a:sym typeface="Montserrat"/>
              </a:rPr>
              <a:t>4</a:t>
            </a:r>
            <a:r>
              <a:rPr b="0" i="0" lang="en" sz="7200" u="none" cap="none" strike="noStrike">
                <a:solidFill>
                  <a:srgbClr val="FFFFFF"/>
                </a:solidFill>
                <a:latin typeface="Montserrat"/>
                <a:ea typeface="Montserrat"/>
                <a:cs typeface="Montserrat"/>
                <a:sym typeface="Montserrat"/>
              </a:rPr>
              <a:t>.</a:t>
            </a:r>
            <a:endParaRPr b="0" i="0" sz="72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8"/>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User Interface</a:t>
            </a:r>
            <a:endParaRPr/>
          </a:p>
        </p:txBody>
      </p:sp>
      <p:pic>
        <p:nvPicPr>
          <p:cNvPr id="220" name="Google Shape;220;p28"/>
          <p:cNvPicPr preferRelativeResize="0"/>
          <p:nvPr/>
        </p:nvPicPr>
        <p:blipFill rotWithShape="1">
          <a:blip r:embed="rId3">
            <a:alphaModFix/>
          </a:blip>
          <a:srcRect b="0" l="0" r="0" t="0"/>
          <a:stretch/>
        </p:blipFill>
        <p:spPr>
          <a:xfrm>
            <a:off x="2417664" y="1320125"/>
            <a:ext cx="4308678" cy="316254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9"/>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User Interface</a:t>
            </a:r>
            <a:endParaRPr/>
          </a:p>
        </p:txBody>
      </p:sp>
      <p:pic>
        <p:nvPicPr>
          <p:cNvPr id="226" name="Google Shape;226;p29"/>
          <p:cNvPicPr preferRelativeResize="0"/>
          <p:nvPr/>
        </p:nvPicPr>
        <p:blipFill rotWithShape="1">
          <a:blip r:embed="rId3">
            <a:alphaModFix/>
          </a:blip>
          <a:srcRect b="0" l="0" r="0" t="0"/>
          <a:stretch/>
        </p:blipFill>
        <p:spPr>
          <a:xfrm>
            <a:off x="2417664" y="1320125"/>
            <a:ext cx="4308678" cy="3162546"/>
          </a:xfrm>
          <a:prstGeom prst="rect">
            <a:avLst/>
          </a:prstGeom>
          <a:noFill/>
          <a:ln>
            <a:noFill/>
          </a:ln>
        </p:spPr>
      </p:pic>
      <p:sp>
        <p:nvSpPr>
          <p:cNvPr id="227" name="Google Shape;227;p29"/>
          <p:cNvSpPr/>
          <p:nvPr/>
        </p:nvSpPr>
        <p:spPr>
          <a:xfrm>
            <a:off x="3460350" y="1363450"/>
            <a:ext cx="1664400" cy="423000"/>
          </a:xfrm>
          <a:prstGeom prst="ellipse">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0"/>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User Interface</a:t>
            </a:r>
            <a:endParaRPr/>
          </a:p>
        </p:txBody>
      </p:sp>
      <p:pic>
        <p:nvPicPr>
          <p:cNvPr id="233" name="Google Shape;233;p30"/>
          <p:cNvPicPr preferRelativeResize="0"/>
          <p:nvPr/>
        </p:nvPicPr>
        <p:blipFill rotWithShape="1">
          <a:blip r:embed="rId3">
            <a:alphaModFix/>
          </a:blip>
          <a:srcRect b="0" l="0" r="0" t="0"/>
          <a:stretch/>
        </p:blipFill>
        <p:spPr>
          <a:xfrm>
            <a:off x="2417664" y="1320125"/>
            <a:ext cx="4308678" cy="3162546"/>
          </a:xfrm>
          <a:prstGeom prst="rect">
            <a:avLst/>
          </a:prstGeom>
          <a:noFill/>
          <a:ln>
            <a:noFill/>
          </a:ln>
        </p:spPr>
      </p:pic>
      <p:sp>
        <p:nvSpPr>
          <p:cNvPr id="234" name="Google Shape;234;p30"/>
          <p:cNvSpPr/>
          <p:nvPr/>
        </p:nvSpPr>
        <p:spPr>
          <a:xfrm>
            <a:off x="5500825" y="1363450"/>
            <a:ext cx="1100100" cy="423000"/>
          </a:xfrm>
          <a:prstGeom prst="ellipse">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30"/>
          <p:cNvSpPr/>
          <p:nvPr/>
        </p:nvSpPr>
        <p:spPr>
          <a:xfrm>
            <a:off x="2474975" y="1786450"/>
            <a:ext cx="1664400" cy="423000"/>
          </a:xfrm>
          <a:prstGeom prst="ellipse">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30"/>
          <p:cNvSpPr/>
          <p:nvPr/>
        </p:nvSpPr>
        <p:spPr>
          <a:xfrm>
            <a:off x="3112425" y="3830950"/>
            <a:ext cx="1231800" cy="278100"/>
          </a:xfrm>
          <a:prstGeom prst="ellipse">
            <a:avLst/>
          </a:prstGeom>
          <a:noFill/>
          <a:ln cap="flat" cmpd="sng" w="19050">
            <a:solidFill>
              <a:srgbClr val="00BEF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1"/>
          <p:cNvSpPr txBox="1"/>
          <p:nvPr>
            <p:ph type="ctrTitle"/>
          </p:nvPr>
        </p:nvSpPr>
        <p:spPr>
          <a:xfrm>
            <a:off x="1154400" y="2726350"/>
            <a:ext cx="6835200" cy="115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Medical Annotations</a:t>
            </a:r>
            <a:endParaRPr/>
          </a:p>
        </p:txBody>
      </p:sp>
      <p:sp>
        <p:nvSpPr>
          <p:cNvPr id="242" name="Google Shape;242;p31"/>
          <p:cNvSpPr txBox="1"/>
          <p:nvPr>
            <p:ph idx="1" type="subTitle"/>
          </p:nvPr>
        </p:nvSpPr>
        <p:spPr>
          <a:xfrm>
            <a:off x="1154400" y="3221050"/>
            <a:ext cx="6835200" cy="7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L</a:t>
            </a:r>
            <a:r>
              <a:rPr lang="en"/>
              <a:t>esion annotations among the breast cancer disease.</a:t>
            </a:r>
            <a:endParaRPr/>
          </a:p>
        </p:txBody>
      </p:sp>
      <p:sp>
        <p:nvSpPr>
          <p:cNvPr id="243" name="Google Shape;243;p31"/>
          <p:cNvSpPr txBox="1"/>
          <p:nvPr/>
        </p:nvSpPr>
        <p:spPr>
          <a:xfrm>
            <a:off x="1154400" y="865750"/>
            <a:ext cx="1733700" cy="1702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7200">
                <a:solidFill>
                  <a:srgbClr val="FFFFFF"/>
                </a:solidFill>
                <a:latin typeface="Montserrat"/>
                <a:ea typeface="Montserrat"/>
                <a:cs typeface="Montserrat"/>
                <a:sym typeface="Montserrat"/>
              </a:rPr>
              <a:t>5</a:t>
            </a:r>
            <a:r>
              <a:rPr b="0" i="0" lang="en" sz="7200" u="none" cap="none" strike="noStrike">
                <a:solidFill>
                  <a:srgbClr val="FFFFFF"/>
                </a:solidFill>
                <a:latin typeface="Montserrat"/>
                <a:ea typeface="Montserrat"/>
                <a:cs typeface="Montserrat"/>
                <a:sym typeface="Montserrat"/>
              </a:rPr>
              <a:t>.</a:t>
            </a:r>
            <a:endParaRPr b="0" i="0" sz="72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4"/>
          <p:cNvSpPr txBox="1"/>
          <p:nvPr>
            <p:ph type="ctrTitle"/>
          </p:nvPr>
        </p:nvSpPr>
        <p:spPr>
          <a:xfrm>
            <a:off x="1139200" y="645550"/>
            <a:ext cx="6865800" cy="1926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100"/>
              <a:buNone/>
            </a:pPr>
            <a:r>
              <a:rPr lang="en" sz="3200"/>
              <a:t>Medical Imaging Multimodality Annotating Framework</a:t>
            </a:r>
            <a:endParaRPr sz="3200"/>
          </a:p>
        </p:txBody>
      </p:sp>
      <p:pic>
        <p:nvPicPr>
          <p:cNvPr id="78" name="Google Shape;78;p14"/>
          <p:cNvPicPr preferRelativeResize="0"/>
          <p:nvPr/>
        </p:nvPicPr>
        <p:blipFill rotWithShape="1">
          <a:blip r:embed="rId3">
            <a:alphaModFix/>
          </a:blip>
          <a:srcRect b="0" l="0" r="0" t="0"/>
          <a:stretch/>
        </p:blipFill>
        <p:spPr>
          <a:xfrm>
            <a:off x="5220300" y="2571850"/>
            <a:ext cx="1293075" cy="862050"/>
          </a:xfrm>
          <a:prstGeom prst="rect">
            <a:avLst/>
          </a:prstGeom>
          <a:noFill/>
          <a:ln>
            <a:noFill/>
          </a:ln>
        </p:spPr>
      </p:pic>
      <p:pic>
        <p:nvPicPr>
          <p:cNvPr id="79" name="Google Shape;79;p14"/>
          <p:cNvPicPr preferRelativeResize="0"/>
          <p:nvPr/>
        </p:nvPicPr>
        <p:blipFill rotWithShape="1">
          <a:blip r:embed="rId4">
            <a:alphaModFix/>
          </a:blip>
          <a:srcRect b="0" l="0" r="0" t="0"/>
          <a:stretch/>
        </p:blipFill>
        <p:spPr>
          <a:xfrm>
            <a:off x="3275950" y="3097825"/>
            <a:ext cx="1295663" cy="862050"/>
          </a:xfrm>
          <a:prstGeom prst="rect">
            <a:avLst/>
          </a:prstGeom>
          <a:noFill/>
          <a:ln>
            <a:noFill/>
          </a:ln>
        </p:spPr>
      </p:pic>
      <p:pic>
        <p:nvPicPr>
          <p:cNvPr id="80" name="Google Shape;80;p14"/>
          <p:cNvPicPr preferRelativeResize="0"/>
          <p:nvPr/>
        </p:nvPicPr>
        <p:blipFill rotWithShape="1">
          <a:blip r:embed="rId5">
            <a:alphaModFix/>
          </a:blip>
          <a:srcRect b="0" l="0" r="0" t="0"/>
          <a:stretch/>
        </p:blipFill>
        <p:spPr>
          <a:xfrm>
            <a:off x="5859434" y="3097825"/>
            <a:ext cx="1293075" cy="862050"/>
          </a:xfrm>
          <a:prstGeom prst="rect">
            <a:avLst/>
          </a:prstGeom>
          <a:noFill/>
          <a:ln>
            <a:noFill/>
          </a:ln>
        </p:spPr>
      </p:pic>
      <p:pic>
        <p:nvPicPr>
          <p:cNvPr id="81" name="Google Shape;81;p14"/>
          <p:cNvPicPr preferRelativeResize="0"/>
          <p:nvPr/>
        </p:nvPicPr>
        <p:blipFill rotWithShape="1">
          <a:blip r:embed="rId6">
            <a:alphaModFix/>
          </a:blip>
          <a:srcRect b="0" l="0" r="0" t="0"/>
          <a:stretch/>
        </p:blipFill>
        <p:spPr>
          <a:xfrm>
            <a:off x="3923688" y="2571850"/>
            <a:ext cx="1293075" cy="862044"/>
          </a:xfrm>
          <a:prstGeom prst="rect">
            <a:avLst/>
          </a:prstGeom>
          <a:noFill/>
          <a:ln>
            <a:noFill/>
          </a:ln>
        </p:spPr>
      </p:pic>
      <p:pic>
        <p:nvPicPr>
          <p:cNvPr id="82" name="Google Shape;82;p14"/>
          <p:cNvPicPr preferRelativeResize="0"/>
          <p:nvPr/>
        </p:nvPicPr>
        <p:blipFill rotWithShape="1">
          <a:blip r:embed="rId7">
            <a:alphaModFix/>
          </a:blip>
          <a:srcRect b="0" l="0" r="0" t="0"/>
          <a:stretch/>
        </p:blipFill>
        <p:spPr>
          <a:xfrm>
            <a:off x="2630614" y="2571838"/>
            <a:ext cx="1293075" cy="862050"/>
          </a:xfrm>
          <a:prstGeom prst="rect">
            <a:avLst/>
          </a:prstGeom>
          <a:noFill/>
          <a:ln>
            <a:noFill/>
          </a:ln>
        </p:spPr>
      </p:pic>
      <p:pic>
        <p:nvPicPr>
          <p:cNvPr id="83" name="Google Shape;83;p14"/>
          <p:cNvPicPr preferRelativeResize="0"/>
          <p:nvPr/>
        </p:nvPicPr>
        <p:blipFill rotWithShape="1">
          <a:blip r:embed="rId8">
            <a:alphaModFix/>
          </a:blip>
          <a:srcRect b="0" l="0" r="0" t="0"/>
          <a:stretch/>
        </p:blipFill>
        <p:spPr>
          <a:xfrm>
            <a:off x="1991700" y="3102850"/>
            <a:ext cx="1278024" cy="852010"/>
          </a:xfrm>
          <a:prstGeom prst="rect">
            <a:avLst/>
          </a:prstGeom>
          <a:noFill/>
          <a:ln>
            <a:noFill/>
          </a:ln>
        </p:spPr>
      </p:pic>
      <p:pic>
        <p:nvPicPr>
          <p:cNvPr id="84" name="Google Shape;84;p14"/>
          <p:cNvPicPr preferRelativeResize="0"/>
          <p:nvPr/>
        </p:nvPicPr>
        <p:blipFill rotWithShape="1">
          <a:blip r:embed="rId9">
            <a:alphaModFix/>
          </a:blip>
          <a:srcRect b="0" l="0" r="0" t="0"/>
          <a:stretch/>
        </p:blipFill>
        <p:spPr>
          <a:xfrm>
            <a:off x="4581400" y="3102837"/>
            <a:ext cx="1278024" cy="852034"/>
          </a:xfrm>
          <a:prstGeom prst="rect">
            <a:avLst/>
          </a:prstGeom>
          <a:noFill/>
          <a:ln>
            <a:noFill/>
          </a:ln>
        </p:spPr>
      </p:pic>
      <p:pic>
        <p:nvPicPr>
          <p:cNvPr id="85" name="Google Shape;85;p14"/>
          <p:cNvPicPr preferRelativeResize="0"/>
          <p:nvPr/>
        </p:nvPicPr>
        <p:blipFill rotWithShape="1">
          <a:blip r:embed="rId10">
            <a:alphaModFix/>
          </a:blip>
          <a:srcRect b="0" l="0" r="0" t="0"/>
          <a:stretch/>
        </p:blipFill>
        <p:spPr>
          <a:xfrm>
            <a:off x="3456663" y="3778050"/>
            <a:ext cx="784215" cy="522800"/>
          </a:xfrm>
          <a:prstGeom prst="rect">
            <a:avLst/>
          </a:prstGeom>
          <a:noFill/>
          <a:ln>
            <a:noFill/>
          </a:ln>
        </p:spPr>
      </p:pic>
      <p:pic>
        <p:nvPicPr>
          <p:cNvPr id="86" name="Google Shape;86;p14"/>
          <p:cNvPicPr preferRelativeResize="0"/>
          <p:nvPr/>
        </p:nvPicPr>
        <p:blipFill rotWithShape="1">
          <a:blip r:embed="rId11">
            <a:alphaModFix/>
          </a:blip>
          <a:srcRect b="0" l="0" r="0" t="0"/>
          <a:stretch/>
        </p:blipFill>
        <p:spPr>
          <a:xfrm>
            <a:off x="4614966" y="3613438"/>
            <a:ext cx="1278024" cy="852019"/>
          </a:xfrm>
          <a:prstGeom prst="rect">
            <a:avLst/>
          </a:prstGeom>
          <a:noFill/>
          <a:ln>
            <a:noFill/>
          </a:ln>
        </p:spPr>
      </p:pic>
      <p:sp>
        <p:nvSpPr>
          <p:cNvPr id="87" name="Google Shape;87;p14"/>
          <p:cNvSpPr txBox="1"/>
          <p:nvPr/>
        </p:nvSpPr>
        <p:spPr>
          <a:xfrm>
            <a:off x="647475" y="4488750"/>
            <a:ext cx="7842600" cy="654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000"/>
              <a:buFont typeface="Arial"/>
              <a:buNone/>
            </a:pPr>
            <a:r>
              <a:rPr lang="en" sz="1000">
                <a:solidFill>
                  <a:srgbClr val="FFFFFF"/>
                </a:solidFill>
                <a:latin typeface="Source Sans Pro"/>
                <a:ea typeface="Source Sans Pro"/>
                <a:cs typeface="Source Sans Pro"/>
                <a:sym typeface="Source Sans Pro"/>
              </a:rPr>
              <a:t>Francisco Maria Calisto, 2020. </a:t>
            </a:r>
            <a:r>
              <a:rPr b="1" lang="en" sz="1000">
                <a:solidFill>
                  <a:srgbClr val="FFFFFF"/>
                </a:solidFill>
                <a:latin typeface="Source Sans Pro"/>
                <a:ea typeface="Source Sans Pro"/>
                <a:cs typeface="Source Sans Pro"/>
                <a:sym typeface="Source Sans Pro"/>
              </a:rPr>
              <a:t>Medical Imaging Multimodality Annotating Framework</a:t>
            </a:r>
            <a:r>
              <a:rPr lang="en" sz="1000">
                <a:solidFill>
                  <a:srgbClr val="FFFFFF"/>
                </a:solidFill>
                <a:latin typeface="Source Sans Pro"/>
                <a:ea typeface="Source Sans Pro"/>
                <a:cs typeface="Source Sans Pro"/>
                <a:sym typeface="Source Sans Pro"/>
              </a:rPr>
              <a:t>. ResearchGate. (2020).</a:t>
            </a:r>
            <a:endParaRPr sz="1000">
              <a:solidFill>
                <a:srgbClr val="FFFFFF"/>
              </a:solidFill>
              <a:latin typeface="Source Sans Pro"/>
              <a:ea typeface="Source Sans Pro"/>
              <a:cs typeface="Source Sans Pro"/>
              <a:sym typeface="Source Sans Pro"/>
            </a:endParaRPr>
          </a:p>
          <a:p>
            <a:pPr indent="0" lvl="0" marL="0" marR="0" rtl="0" algn="l">
              <a:lnSpc>
                <a:spcPct val="100000"/>
              </a:lnSpc>
              <a:spcBef>
                <a:spcPts val="0"/>
              </a:spcBef>
              <a:spcAft>
                <a:spcPts val="0"/>
              </a:spcAft>
              <a:buClr>
                <a:srgbClr val="000000"/>
              </a:buClr>
              <a:buSzPts val="1000"/>
              <a:buFont typeface="Arial"/>
              <a:buNone/>
            </a:pPr>
            <a:r>
              <a:rPr lang="en" sz="1000">
                <a:solidFill>
                  <a:srgbClr val="FFFFFF"/>
                </a:solidFill>
                <a:latin typeface="Source Sans Pro"/>
                <a:ea typeface="Source Sans Pro"/>
                <a:cs typeface="Source Sans Pro"/>
                <a:sym typeface="Source Sans Pro"/>
              </a:rPr>
              <a:t>DOI: </a:t>
            </a:r>
            <a:r>
              <a:rPr lang="en" sz="1000" u="sng">
                <a:solidFill>
                  <a:schemeClr val="hlink"/>
                </a:solidFill>
                <a:latin typeface="Source Sans Pro"/>
                <a:ea typeface="Source Sans Pro"/>
                <a:cs typeface="Source Sans Pro"/>
                <a:sym typeface="Source Sans Pro"/>
                <a:hlinkClick r:id="rId12"/>
              </a:rPr>
              <a:t>https://doi.org/10.13140/RG.2.2.16086.88649</a:t>
            </a:r>
            <a:endParaRPr sz="1000">
              <a:solidFill>
                <a:srgbClr val="FFFFFF"/>
              </a:solidFill>
              <a:latin typeface="Source Sans Pro"/>
              <a:ea typeface="Source Sans Pro"/>
              <a:cs typeface="Source Sans Pro"/>
              <a:sym typeface="Source Sans Pr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2"/>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Image Segmentation</a:t>
            </a:r>
            <a:endParaRPr/>
          </a:p>
        </p:txBody>
      </p:sp>
      <p:pic>
        <p:nvPicPr>
          <p:cNvPr id="249" name="Google Shape;249;p32"/>
          <p:cNvPicPr preferRelativeResize="0"/>
          <p:nvPr/>
        </p:nvPicPr>
        <p:blipFill>
          <a:blip r:embed="rId3">
            <a:alphaModFix/>
          </a:blip>
          <a:stretch>
            <a:fillRect/>
          </a:stretch>
        </p:blipFill>
        <p:spPr>
          <a:xfrm>
            <a:off x="1768451" y="1364550"/>
            <a:ext cx="5607100" cy="30886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3"/>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Lesion Labels</a:t>
            </a:r>
            <a:endParaRPr/>
          </a:p>
        </p:txBody>
      </p:sp>
      <p:pic>
        <p:nvPicPr>
          <p:cNvPr id="255" name="Google Shape;255;p33"/>
          <p:cNvPicPr preferRelativeResize="0"/>
          <p:nvPr/>
        </p:nvPicPr>
        <p:blipFill>
          <a:blip r:embed="rId3">
            <a:alphaModFix/>
          </a:blip>
          <a:stretch>
            <a:fillRect/>
          </a:stretch>
        </p:blipFill>
        <p:spPr>
          <a:xfrm>
            <a:off x="1957126" y="1320125"/>
            <a:ext cx="5229749" cy="31668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34"/>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Dataset Generation</a:t>
            </a:r>
            <a:endParaRPr/>
          </a:p>
        </p:txBody>
      </p:sp>
      <p:pic>
        <p:nvPicPr>
          <p:cNvPr id="261" name="Google Shape;261;p34"/>
          <p:cNvPicPr preferRelativeResize="0"/>
          <p:nvPr/>
        </p:nvPicPr>
        <p:blipFill>
          <a:blip r:embed="rId3">
            <a:alphaModFix/>
          </a:blip>
          <a:stretch>
            <a:fillRect/>
          </a:stretch>
        </p:blipFill>
        <p:spPr>
          <a:xfrm>
            <a:off x="1006350" y="2468000"/>
            <a:ext cx="7131298" cy="102481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35"/>
          <p:cNvSpPr txBox="1"/>
          <p:nvPr>
            <p:ph type="ctrTitle"/>
          </p:nvPr>
        </p:nvSpPr>
        <p:spPr>
          <a:xfrm>
            <a:off x="1154400" y="2726350"/>
            <a:ext cx="6835200" cy="115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Conclusion</a:t>
            </a:r>
            <a:endParaRPr/>
          </a:p>
        </p:txBody>
      </p:sp>
      <p:sp>
        <p:nvSpPr>
          <p:cNvPr id="267" name="Google Shape;267;p35"/>
          <p:cNvSpPr txBox="1"/>
          <p:nvPr>
            <p:ph idx="1" type="subTitle"/>
          </p:nvPr>
        </p:nvSpPr>
        <p:spPr>
          <a:xfrm>
            <a:off x="1154400" y="3221050"/>
            <a:ext cx="6835200" cy="7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The contributions and conclusions of our work.</a:t>
            </a:r>
            <a:endParaRPr/>
          </a:p>
        </p:txBody>
      </p:sp>
      <p:sp>
        <p:nvSpPr>
          <p:cNvPr id="268" name="Google Shape;268;p35"/>
          <p:cNvSpPr txBox="1"/>
          <p:nvPr/>
        </p:nvSpPr>
        <p:spPr>
          <a:xfrm>
            <a:off x="1154400" y="865750"/>
            <a:ext cx="1733700" cy="1702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lang="en" sz="7200">
                <a:solidFill>
                  <a:srgbClr val="FFFFFF"/>
                </a:solidFill>
                <a:latin typeface="Montserrat"/>
                <a:ea typeface="Montserrat"/>
                <a:cs typeface="Montserrat"/>
                <a:sym typeface="Montserrat"/>
              </a:rPr>
              <a:t>6</a:t>
            </a:r>
            <a:r>
              <a:rPr b="0" i="0" lang="en" sz="7200" u="none" cap="none" strike="noStrike">
                <a:solidFill>
                  <a:srgbClr val="FFFFFF"/>
                </a:solidFill>
                <a:latin typeface="Montserrat"/>
                <a:ea typeface="Montserrat"/>
                <a:cs typeface="Montserrat"/>
                <a:sym typeface="Montserrat"/>
              </a:rPr>
              <a:t>.</a:t>
            </a:r>
            <a:endParaRPr b="0" i="0" sz="72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6"/>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Contributions &amp; Conclusions</a:t>
            </a:r>
            <a:endParaRPr/>
          </a:p>
        </p:txBody>
      </p:sp>
      <p:sp>
        <p:nvSpPr>
          <p:cNvPr id="274" name="Google Shape;274;p36"/>
          <p:cNvSpPr txBox="1"/>
          <p:nvPr>
            <p:ph idx="1" type="body"/>
          </p:nvPr>
        </p:nvSpPr>
        <p:spPr>
          <a:xfrm>
            <a:off x="1010200" y="1434950"/>
            <a:ext cx="7131300" cy="30309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600"/>
              </a:spcBef>
              <a:spcAft>
                <a:spcPts val="0"/>
              </a:spcAft>
              <a:buSzPts val="1800"/>
              <a:buChar char="»"/>
            </a:pPr>
            <a:r>
              <a:rPr lang="en" sz="1800"/>
              <a:t>New medical imaging framework supported by an interactive UI</a:t>
            </a:r>
            <a:r>
              <a:rPr lang="en" sz="1800"/>
              <a:t>;</a:t>
            </a:r>
            <a:endParaRPr sz="1800"/>
          </a:p>
          <a:p>
            <a:pPr indent="-342900" lvl="0" marL="457200" rtl="0" algn="l">
              <a:lnSpc>
                <a:spcPct val="115000"/>
              </a:lnSpc>
              <a:spcBef>
                <a:spcPts val="0"/>
              </a:spcBef>
              <a:spcAft>
                <a:spcPts val="0"/>
              </a:spcAft>
              <a:buSzPts val="1800"/>
              <a:buChar char="»"/>
            </a:pPr>
            <a:r>
              <a:rPr lang="en" sz="1800"/>
              <a:t>Development of a framework to generate a standardized dataset of medical imaging annotations;</a:t>
            </a:r>
            <a:endParaRPr sz="1800"/>
          </a:p>
          <a:p>
            <a:pPr indent="-342900" lvl="0" marL="457200" rtl="0" algn="l">
              <a:lnSpc>
                <a:spcPct val="115000"/>
              </a:lnSpc>
              <a:spcBef>
                <a:spcPts val="0"/>
              </a:spcBef>
              <a:spcAft>
                <a:spcPts val="0"/>
              </a:spcAft>
              <a:buSzPts val="1800"/>
              <a:buChar char="»"/>
            </a:pPr>
            <a:r>
              <a:rPr lang="en" sz="1800"/>
              <a:t>P</a:t>
            </a:r>
            <a:r>
              <a:rPr lang="en" sz="1800"/>
              <a:t>roviding clinicians a novel tool for the production of several qualified datasets;</a:t>
            </a:r>
            <a:endParaRPr sz="1800"/>
          </a:p>
          <a:p>
            <a:pPr indent="-342900" lvl="0" marL="457200" rtl="0" algn="l">
              <a:lnSpc>
                <a:spcPct val="115000"/>
              </a:lnSpc>
              <a:spcBef>
                <a:spcPts val="0"/>
              </a:spcBef>
              <a:spcAft>
                <a:spcPts val="0"/>
              </a:spcAft>
              <a:buSzPts val="1800"/>
              <a:buChar char="»"/>
            </a:pPr>
            <a:r>
              <a:rPr lang="en" sz="1800"/>
              <a:t>F</a:t>
            </a:r>
            <a:r>
              <a:rPr lang="en" sz="1800"/>
              <a:t>ostering clinicians' sharing and collaborative diagnostic by developing a distributed and remote framework;</a:t>
            </a:r>
            <a:endParaRPr sz="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7"/>
          <p:cNvSpPr txBox="1"/>
          <p:nvPr>
            <p:ph idx="12" type="sldNum"/>
          </p:nvPr>
        </p:nvSpPr>
        <p:spPr>
          <a:xfrm>
            <a:off x="7766425" y="648725"/>
            <a:ext cx="548700" cy="6714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200"/>
              <a:buNone/>
            </a:pPr>
            <a:fld id="{00000000-1234-1234-1234-123412341234}" type="slidenum">
              <a:rPr lang="en"/>
              <a:t>‹#›</a:t>
            </a:fld>
            <a:endParaRPr/>
          </a:p>
        </p:txBody>
      </p:sp>
      <p:sp>
        <p:nvSpPr>
          <p:cNvPr id="280" name="Google Shape;280;p37"/>
          <p:cNvSpPr txBox="1"/>
          <p:nvPr>
            <p:ph idx="4294967295" type="ctrTitle"/>
          </p:nvPr>
        </p:nvSpPr>
        <p:spPr>
          <a:xfrm>
            <a:off x="1240750" y="1320125"/>
            <a:ext cx="6525600" cy="31161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1" i="0" lang="en" sz="8400" u="none" cap="none" strike="noStrike">
                <a:solidFill>
                  <a:schemeClr val="lt1"/>
                </a:solidFill>
                <a:latin typeface="Montserrat"/>
                <a:ea typeface="Montserrat"/>
                <a:cs typeface="Montserrat"/>
                <a:sym typeface="Montserrat"/>
              </a:rPr>
              <a:t>Thank you!</a:t>
            </a:r>
            <a:endParaRPr b="1" i="0" sz="84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8"/>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Information</a:t>
            </a:r>
            <a:endParaRPr/>
          </a:p>
        </p:txBody>
      </p:sp>
      <p:sp>
        <p:nvSpPr>
          <p:cNvPr id="286" name="Google Shape;286;p38"/>
          <p:cNvSpPr txBox="1"/>
          <p:nvPr>
            <p:ph idx="1" type="body"/>
          </p:nvPr>
        </p:nvSpPr>
        <p:spPr>
          <a:xfrm>
            <a:off x="3028600" y="1434950"/>
            <a:ext cx="5112900" cy="2780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2400"/>
              <a:buNone/>
            </a:pPr>
            <a:r>
              <a:rPr lang="en"/>
              <a:t>Francisco Maria Calisto</a:t>
            </a:r>
            <a:endParaRPr sz="1400"/>
          </a:p>
          <a:p>
            <a:pPr indent="0" lvl="0" marL="0" rtl="0" algn="l">
              <a:lnSpc>
                <a:spcPct val="100000"/>
              </a:lnSpc>
              <a:spcBef>
                <a:spcPts val="600"/>
              </a:spcBef>
              <a:spcAft>
                <a:spcPts val="0"/>
              </a:spcAft>
              <a:buSzPts val="2400"/>
              <a:buNone/>
            </a:pPr>
            <a:r>
              <a:rPr lang="en" sz="1400"/>
              <a:t>                            E-Mail:          </a:t>
            </a:r>
            <a:r>
              <a:rPr lang="en" sz="1400" u="sng">
                <a:solidFill>
                  <a:schemeClr val="hlink"/>
                </a:solidFill>
                <a:hlinkClick r:id="rId3"/>
              </a:rPr>
              <a:t>francisco.calisto@tecnico.ulisboa.pt</a:t>
            </a:r>
            <a:endParaRPr sz="1400">
              <a:solidFill>
                <a:srgbClr val="00BEF2"/>
              </a:solidFill>
            </a:endParaRPr>
          </a:p>
          <a:p>
            <a:pPr indent="0" lvl="0" marL="0" rtl="0" algn="l">
              <a:lnSpc>
                <a:spcPct val="100000"/>
              </a:lnSpc>
              <a:spcBef>
                <a:spcPts val="600"/>
              </a:spcBef>
              <a:spcAft>
                <a:spcPts val="0"/>
              </a:spcAft>
              <a:buSzPts val="2400"/>
              <a:buNone/>
            </a:pPr>
            <a:r>
              <a:rPr lang="en" sz="1400"/>
              <a:t>Academic Webpage:          </a:t>
            </a:r>
            <a:r>
              <a:rPr lang="en" sz="1400" u="sng">
                <a:solidFill>
                  <a:schemeClr val="hlink"/>
                </a:solidFill>
                <a:hlinkClick r:id="rId4"/>
              </a:rPr>
              <a:t>web.tecnico.ulisboa.pt/francisco.calisto</a:t>
            </a:r>
            <a:endParaRPr sz="1400">
              <a:solidFill>
                <a:srgbClr val="00BEF2"/>
              </a:solidFill>
            </a:endParaRPr>
          </a:p>
          <a:p>
            <a:pPr indent="0" lvl="0" marL="0" rtl="0" algn="l">
              <a:lnSpc>
                <a:spcPct val="100000"/>
              </a:lnSpc>
              <a:spcBef>
                <a:spcPts val="600"/>
              </a:spcBef>
              <a:spcAft>
                <a:spcPts val="0"/>
              </a:spcAft>
              <a:buSzPts val="2400"/>
              <a:buNone/>
            </a:pPr>
            <a:r>
              <a:rPr lang="en" sz="1400"/>
              <a:t>             Lab Webpage:          </a:t>
            </a:r>
            <a:r>
              <a:rPr lang="en" sz="1400" u="sng">
                <a:solidFill>
                  <a:schemeClr val="hlink"/>
                </a:solidFill>
                <a:hlinkClick r:id="rId5"/>
              </a:rPr>
              <a:t>welcome.isr.tecnico.ulisboa.pt</a:t>
            </a:r>
            <a:endParaRPr sz="1400">
              <a:solidFill>
                <a:srgbClr val="00BEF2"/>
              </a:solidFill>
            </a:endParaRPr>
          </a:p>
          <a:p>
            <a:pPr indent="0" lvl="0" marL="0" rtl="0" algn="l">
              <a:lnSpc>
                <a:spcPct val="100000"/>
              </a:lnSpc>
              <a:spcBef>
                <a:spcPts val="600"/>
              </a:spcBef>
              <a:spcAft>
                <a:spcPts val="0"/>
              </a:spcAft>
              <a:buSzPts val="2400"/>
              <a:buNone/>
            </a:pPr>
            <a:r>
              <a:t/>
            </a:r>
            <a:endParaRPr sz="1400"/>
          </a:p>
        </p:txBody>
      </p:sp>
      <p:pic>
        <p:nvPicPr>
          <p:cNvPr id="287" name="Google Shape;287;p38"/>
          <p:cNvPicPr preferRelativeResize="0"/>
          <p:nvPr/>
        </p:nvPicPr>
        <p:blipFill rotWithShape="1">
          <a:blip r:embed="rId6">
            <a:alphaModFix/>
          </a:blip>
          <a:srcRect b="0" l="0" r="0" t="0"/>
          <a:stretch/>
        </p:blipFill>
        <p:spPr>
          <a:xfrm>
            <a:off x="1010200" y="1434950"/>
            <a:ext cx="1666875" cy="1666875"/>
          </a:xfrm>
          <a:prstGeom prst="rect">
            <a:avLst/>
          </a:prstGeom>
          <a:noFill/>
          <a:ln>
            <a:noFill/>
          </a:ln>
        </p:spPr>
      </p:pic>
      <p:pic>
        <p:nvPicPr>
          <p:cNvPr id="288" name="Google Shape;288;p38"/>
          <p:cNvPicPr preferRelativeResize="0"/>
          <p:nvPr/>
        </p:nvPicPr>
        <p:blipFill rotWithShape="1">
          <a:blip r:embed="rId7">
            <a:alphaModFix/>
          </a:blip>
          <a:srcRect b="0" l="0" r="0" t="0"/>
          <a:stretch/>
        </p:blipFill>
        <p:spPr>
          <a:xfrm>
            <a:off x="3546878" y="3101825"/>
            <a:ext cx="2050251" cy="13641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39"/>
          <p:cNvSpPr txBox="1"/>
          <p:nvPr>
            <p:ph idx="1" type="body"/>
          </p:nvPr>
        </p:nvSpPr>
        <p:spPr>
          <a:xfrm>
            <a:off x="1602475" y="1320125"/>
            <a:ext cx="5939100" cy="3175800"/>
          </a:xfrm>
          <a:prstGeom prst="rect">
            <a:avLst/>
          </a:prstGeom>
          <a:noFill/>
          <a:ln>
            <a:noFill/>
          </a:ln>
        </p:spPr>
        <p:txBody>
          <a:bodyPr anchorCtr="0" anchor="ctr" bIns="91425" lIns="91425" spcFirstLastPara="1" rIns="91425" wrap="square" tIns="91425">
            <a:noAutofit/>
          </a:bodyPr>
          <a:lstStyle/>
          <a:p>
            <a:pPr indent="0" lvl="0" marL="0" rtl="0" algn="just">
              <a:lnSpc>
                <a:spcPct val="100000"/>
              </a:lnSpc>
              <a:spcBef>
                <a:spcPts val="600"/>
              </a:spcBef>
              <a:spcAft>
                <a:spcPts val="0"/>
              </a:spcAft>
              <a:buSzPts val="2400"/>
              <a:buNone/>
            </a:pPr>
            <a:r>
              <a:rPr lang="en"/>
              <a:t>The paradigm shift of the ImageNet thinking is that while a lot of people are paying attention to models, let's pay attention to data. Data will redefine how we think about models.</a:t>
            </a:r>
            <a:endParaRPr/>
          </a:p>
          <a:p>
            <a:pPr indent="-381000" lvl="0" marL="457200" rtl="0" algn="l">
              <a:lnSpc>
                <a:spcPct val="100000"/>
              </a:lnSpc>
              <a:spcBef>
                <a:spcPts val="600"/>
              </a:spcBef>
              <a:spcAft>
                <a:spcPts val="0"/>
              </a:spcAft>
              <a:buSzPts val="2400"/>
              <a:buChar char="-"/>
            </a:pPr>
            <a:r>
              <a:rPr i="0" lang="en"/>
              <a:t>Li Fei-Fei</a:t>
            </a:r>
            <a:endParaRPr i="0"/>
          </a:p>
        </p:txBody>
      </p:sp>
      <p:sp>
        <p:nvSpPr>
          <p:cNvPr id="294" name="Google Shape;294;p39"/>
          <p:cNvSpPr txBox="1"/>
          <p:nvPr>
            <p:ph idx="12" type="sldNum"/>
          </p:nvPr>
        </p:nvSpPr>
        <p:spPr>
          <a:xfrm>
            <a:off x="637950" y="0"/>
            <a:ext cx="7860600" cy="637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id="92" name="Google Shape;92;p15"/>
          <p:cNvPicPr preferRelativeResize="0"/>
          <p:nvPr/>
        </p:nvPicPr>
        <p:blipFill rotWithShape="1">
          <a:blip r:embed="rId3">
            <a:alphaModFix/>
          </a:blip>
          <a:srcRect b="0" l="21252" r="21245" t="0"/>
          <a:stretch/>
        </p:blipFill>
        <p:spPr>
          <a:xfrm>
            <a:off x="6474613" y="1434950"/>
            <a:ext cx="1666876" cy="1666876"/>
          </a:xfrm>
          <a:prstGeom prst="rect">
            <a:avLst/>
          </a:prstGeom>
          <a:noFill/>
          <a:ln>
            <a:noFill/>
          </a:ln>
        </p:spPr>
      </p:pic>
      <p:sp>
        <p:nvSpPr>
          <p:cNvPr id="93" name="Google Shape;93;p15"/>
          <p:cNvSpPr txBox="1"/>
          <p:nvPr/>
        </p:nvSpPr>
        <p:spPr>
          <a:xfrm>
            <a:off x="6474638" y="3101825"/>
            <a:ext cx="1666800" cy="1348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Source Sans Pro"/>
                <a:ea typeface="Source Sans Pro"/>
                <a:cs typeface="Source Sans Pro"/>
                <a:sym typeface="Source Sans Pro"/>
              </a:rPr>
              <a:t>Nuno Nunes</a:t>
            </a:r>
            <a:endParaRPr b="0" i="0" sz="12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400"/>
              <a:buFont typeface="Arial"/>
              <a:buNone/>
            </a:pPr>
            <a:r>
              <a:rPr lang="en" sz="1200">
                <a:latin typeface="Source Sans Pro"/>
                <a:ea typeface="Source Sans Pro"/>
                <a:cs typeface="Source Sans Pro"/>
                <a:sym typeface="Source Sans Pro"/>
              </a:rPr>
              <a:t>(Co-Advisor)</a:t>
            </a:r>
            <a:endParaRPr i="0" sz="12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Source Sans Pro"/>
                <a:ea typeface="Source Sans Pro"/>
                <a:cs typeface="Source Sans Pro"/>
                <a:sym typeface="Source Sans Pro"/>
              </a:rPr>
              <a:t>ITI</a:t>
            </a:r>
            <a:endParaRPr b="0" i="0" sz="14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Source Sans Pro"/>
                <a:ea typeface="Source Sans Pro"/>
                <a:cs typeface="Source Sans Pro"/>
                <a:sym typeface="Source Sans Pro"/>
              </a:rPr>
              <a:t>Instituto Superior Técnico</a:t>
            </a:r>
            <a:endParaRPr b="0" i="0" sz="10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Source Sans Pro"/>
                <a:ea typeface="Source Sans Pro"/>
                <a:cs typeface="Source Sans Pro"/>
                <a:sym typeface="Source Sans Pro"/>
              </a:rPr>
              <a:t>Universidade de Lisboa</a:t>
            </a:r>
            <a:endParaRPr b="0" i="0" sz="1200" u="none" cap="none" strike="noStrike">
              <a:solidFill>
                <a:srgbClr val="000000"/>
              </a:solidFill>
              <a:latin typeface="Source Sans Pro"/>
              <a:ea typeface="Source Sans Pro"/>
              <a:cs typeface="Source Sans Pro"/>
              <a:sym typeface="Source Sans Pro"/>
            </a:endParaRPr>
          </a:p>
        </p:txBody>
      </p:sp>
      <p:sp>
        <p:nvSpPr>
          <p:cNvPr id="94" name="Google Shape;94;p15"/>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Author &amp; Advisors</a:t>
            </a:r>
            <a:endParaRPr/>
          </a:p>
        </p:txBody>
      </p:sp>
      <p:pic>
        <p:nvPicPr>
          <p:cNvPr id="95" name="Google Shape;95;p15"/>
          <p:cNvPicPr preferRelativeResize="0"/>
          <p:nvPr/>
        </p:nvPicPr>
        <p:blipFill rotWithShape="1">
          <a:blip r:embed="rId4">
            <a:alphaModFix/>
          </a:blip>
          <a:srcRect b="0" l="0" r="0" t="0"/>
          <a:stretch/>
        </p:blipFill>
        <p:spPr>
          <a:xfrm>
            <a:off x="1010200" y="1434950"/>
            <a:ext cx="1666875" cy="1666875"/>
          </a:xfrm>
          <a:prstGeom prst="rect">
            <a:avLst/>
          </a:prstGeom>
          <a:noFill/>
          <a:ln>
            <a:noFill/>
          </a:ln>
        </p:spPr>
      </p:pic>
      <p:pic>
        <p:nvPicPr>
          <p:cNvPr id="96" name="Google Shape;96;p15"/>
          <p:cNvPicPr preferRelativeResize="0"/>
          <p:nvPr/>
        </p:nvPicPr>
        <p:blipFill rotWithShape="1">
          <a:blip r:embed="rId5">
            <a:alphaModFix/>
          </a:blip>
          <a:srcRect b="0" l="690" r="680" t="0"/>
          <a:stretch/>
        </p:blipFill>
        <p:spPr>
          <a:xfrm>
            <a:off x="3742425" y="1434950"/>
            <a:ext cx="1666876" cy="1666874"/>
          </a:xfrm>
          <a:prstGeom prst="rect">
            <a:avLst/>
          </a:prstGeom>
          <a:noFill/>
          <a:ln>
            <a:noFill/>
          </a:ln>
        </p:spPr>
      </p:pic>
      <p:sp>
        <p:nvSpPr>
          <p:cNvPr id="97" name="Google Shape;97;p15"/>
          <p:cNvSpPr txBox="1"/>
          <p:nvPr/>
        </p:nvSpPr>
        <p:spPr>
          <a:xfrm>
            <a:off x="1010200" y="3101825"/>
            <a:ext cx="1666800" cy="1348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Source Sans Pro"/>
                <a:ea typeface="Source Sans Pro"/>
                <a:cs typeface="Source Sans Pro"/>
                <a:sym typeface="Source Sans Pro"/>
              </a:rPr>
              <a:t>Francisco M. Calisto</a:t>
            </a:r>
            <a:endParaRPr b="0" i="0" sz="12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400"/>
              <a:buFont typeface="Arial"/>
              <a:buNone/>
            </a:pPr>
            <a:r>
              <a:rPr lang="en" sz="1200">
                <a:latin typeface="Source Sans Pro"/>
                <a:ea typeface="Source Sans Pro"/>
                <a:cs typeface="Source Sans Pro"/>
                <a:sym typeface="Source Sans Pro"/>
              </a:rPr>
              <a:t>(Author)</a:t>
            </a:r>
            <a:endParaRPr i="0" sz="12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Source Sans Pro"/>
                <a:ea typeface="Source Sans Pro"/>
                <a:cs typeface="Source Sans Pro"/>
                <a:sym typeface="Source Sans Pro"/>
              </a:rPr>
              <a:t>ISR-Lisboa</a:t>
            </a:r>
            <a:endParaRPr b="0" i="0" sz="14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Source Sans Pro"/>
                <a:ea typeface="Source Sans Pro"/>
                <a:cs typeface="Source Sans Pro"/>
                <a:sym typeface="Source Sans Pro"/>
              </a:rPr>
              <a:t>Instituto Superior Técnico</a:t>
            </a:r>
            <a:endParaRPr b="0" i="0" sz="10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Source Sans Pro"/>
                <a:ea typeface="Source Sans Pro"/>
                <a:cs typeface="Source Sans Pro"/>
                <a:sym typeface="Source Sans Pro"/>
              </a:rPr>
              <a:t>Universidade de Lisboa</a:t>
            </a:r>
            <a:endParaRPr b="0" i="0" sz="1200" u="none" cap="none" strike="noStrike">
              <a:solidFill>
                <a:srgbClr val="000000"/>
              </a:solidFill>
              <a:latin typeface="Source Sans Pro"/>
              <a:ea typeface="Source Sans Pro"/>
              <a:cs typeface="Source Sans Pro"/>
              <a:sym typeface="Source Sans Pro"/>
            </a:endParaRPr>
          </a:p>
        </p:txBody>
      </p:sp>
      <p:sp>
        <p:nvSpPr>
          <p:cNvPr id="98" name="Google Shape;98;p15"/>
          <p:cNvSpPr txBox="1"/>
          <p:nvPr/>
        </p:nvSpPr>
        <p:spPr>
          <a:xfrm>
            <a:off x="3742425" y="3101825"/>
            <a:ext cx="1666800" cy="1348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Source Sans Pro"/>
                <a:ea typeface="Source Sans Pro"/>
                <a:cs typeface="Source Sans Pro"/>
                <a:sym typeface="Source Sans Pro"/>
              </a:rPr>
              <a:t>Jacinto C. Nascimento</a:t>
            </a:r>
            <a:endParaRPr b="0" i="0" sz="12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400"/>
              <a:buFont typeface="Arial"/>
              <a:buNone/>
            </a:pPr>
            <a:r>
              <a:rPr lang="en" sz="1200">
                <a:latin typeface="Source Sans Pro"/>
                <a:ea typeface="Source Sans Pro"/>
                <a:cs typeface="Source Sans Pro"/>
                <a:sym typeface="Source Sans Pro"/>
              </a:rPr>
              <a:t>(Advisor)</a:t>
            </a:r>
            <a:endParaRPr i="0" sz="12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000000"/>
                </a:solidFill>
                <a:latin typeface="Source Sans Pro"/>
                <a:ea typeface="Source Sans Pro"/>
                <a:cs typeface="Source Sans Pro"/>
                <a:sym typeface="Source Sans Pro"/>
              </a:rPr>
              <a:t>ISR-Lisboa</a:t>
            </a:r>
            <a:endParaRPr b="0" i="0" sz="14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Source Sans Pro"/>
                <a:ea typeface="Source Sans Pro"/>
                <a:cs typeface="Source Sans Pro"/>
                <a:sym typeface="Source Sans Pro"/>
              </a:rPr>
              <a:t>Instituto Superior Técnico</a:t>
            </a:r>
            <a:endParaRPr b="0" i="0" sz="1000" u="none" cap="none" strike="noStrike">
              <a:solidFill>
                <a:srgbClr val="000000"/>
              </a:solidFill>
              <a:latin typeface="Source Sans Pro"/>
              <a:ea typeface="Source Sans Pro"/>
              <a:cs typeface="Source Sans Pro"/>
              <a:sym typeface="Source Sans Pro"/>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Source Sans Pro"/>
                <a:ea typeface="Source Sans Pro"/>
                <a:cs typeface="Source Sans Pro"/>
                <a:sym typeface="Source Sans Pro"/>
              </a:rPr>
              <a:t>Universidade de Lisboa</a:t>
            </a:r>
            <a:endParaRPr b="0" i="0" sz="1200" u="none" cap="none" strike="noStrike">
              <a:solidFill>
                <a:srgbClr val="000000"/>
              </a:solidFill>
              <a:latin typeface="Source Sans Pro"/>
              <a:ea typeface="Source Sans Pro"/>
              <a:cs typeface="Source Sans Pro"/>
              <a:sym typeface="Source Sans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ph type="ctrTitle"/>
          </p:nvPr>
        </p:nvSpPr>
        <p:spPr>
          <a:xfrm>
            <a:off x="1154400" y="2726350"/>
            <a:ext cx="6835200" cy="115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Motivation</a:t>
            </a:r>
            <a:endParaRPr/>
          </a:p>
        </p:txBody>
      </p:sp>
      <p:sp>
        <p:nvSpPr>
          <p:cNvPr id="104" name="Google Shape;104;p16"/>
          <p:cNvSpPr txBox="1"/>
          <p:nvPr>
            <p:ph idx="1" type="subTitle"/>
          </p:nvPr>
        </p:nvSpPr>
        <p:spPr>
          <a:xfrm>
            <a:off x="1154400" y="3221050"/>
            <a:ext cx="6835200" cy="7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Why Cancer? Why Medical Imaging?</a:t>
            </a:r>
            <a:endParaRPr/>
          </a:p>
        </p:txBody>
      </p:sp>
      <p:sp>
        <p:nvSpPr>
          <p:cNvPr id="105" name="Google Shape;105;p16"/>
          <p:cNvSpPr txBox="1"/>
          <p:nvPr/>
        </p:nvSpPr>
        <p:spPr>
          <a:xfrm>
            <a:off x="1154400" y="865750"/>
            <a:ext cx="1733700" cy="1702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7200" u="none" cap="none" strike="noStrike">
                <a:solidFill>
                  <a:srgbClr val="FFFFFF"/>
                </a:solidFill>
                <a:latin typeface="Montserrat"/>
                <a:ea typeface="Montserrat"/>
                <a:cs typeface="Montserrat"/>
                <a:sym typeface="Montserrat"/>
              </a:rPr>
              <a:t>1.</a:t>
            </a:r>
            <a:endParaRPr b="0" i="0" sz="72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idx="4294967295" type="ctrTitle"/>
          </p:nvPr>
        </p:nvSpPr>
        <p:spPr>
          <a:xfrm>
            <a:off x="1240750" y="1741375"/>
            <a:ext cx="3289200" cy="18399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rgbClr val="FFFFFF"/>
              </a:buClr>
              <a:buSzPts val="1400"/>
              <a:buFont typeface="Montserrat"/>
              <a:buNone/>
            </a:pPr>
            <a:r>
              <a:rPr b="1" i="0" lang="en" sz="3600" u="none" cap="none" strike="noStrike">
                <a:solidFill>
                  <a:srgbClr val="FFFFFF"/>
                </a:solidFill>
                <a:latin typeface="Montserrat"/>
                <a:ea typeface="Montserrat"/>
                <a:cs typeface="Montserrat"/>
                <a:sym typeface="Montserrat"/>
              </a:rPr>
              <a:t>Early</a:t>
            </a:r>
            <a:endParaRPr b="1" i="0" sz="3600" u="none" cap="none" strike="noStrike">
              <a:solidFill>
                <a:srgbClr val="FFFFFF"/>
              </a:solidFill>
              <a:latin typeface="Montserrat"/>
              <a:ea typeface="Montserrat"/>
              <a:cs typeface="Montserrat"/>
              <a:sym typeface="Montserrat"/>
            </a:endParaRPr>
          </a:p>
          <a:p>
            <a:pPr indent="0" lvl="0" marL="0" marR="0" rtl="0" algn="l">
              <a:lnSpc>
                <a:spcPct val="100000"/>
              </a:lnSpc>
              <a:spcBef>
                <a:spcPts val="0"/>
              </a:spcBef>
              <a:spcAft>
                <a:spcPts val="0"/>
              </a:spcAft>
              <a:buClr>
                <a:srgbClr val="FFFFFF"/>
              </a:buClr>
              <a:buSzPts val="1400"/>
              <a:buFont typeface="Montserrat"/>
              <a:buNone/>
            </a:pPr>
            <a:r>
              <a:rPr b="1" i="0" lang="en" sz="3600" u="none" cap="none" strike="noStrike">
                <a:solidFill>
                  <a:srgbClr val="FFFFFF"/>
                </a:solidFill>
                <a:latin typeface="Montserrat"/>
                <a:ea typeface="Montserrat"/>
                <a:cs typeface="Montserrat"/>
                <a:sym typeface="Montserrat"/>
              </a:rPr>
              <a:t>Detection</a:t>
            </a:r>
            <a:endParaRPr b="1" i="0" sz="3600" u="none" cap="none" strike="noStrike">
              <a:solidFill>
                <a:srgbClr val="FFFFFF"/>
              </a:solidFill>
              <a:latin typeface="Montserrat"/>
              <a:ea typeface="Montserrat"/>
              <a:cs typeface="Montserrat"/>
              <a:sym typeface="Montserrat"/>
            </a:endParaRPr>
          </a:p>
        </p:txBody>
      </p:sp>
      <p:sp>
        <p:nvSpPr>
          <p:cNvPr id="111" name="Google Shape;111;p17"/>
          <p:cNvSpPr txBox="1"/>
          <p:nvPr>
            <p:ph idx="4294967295" type="subTitle"/>
          </p:nvPr>
        </p:nvSpPr>
        <p:spPr>
          <a:xfrm>
            <a:off x="1240750" y="3411550"/>
            <a:ext cx="3289200" cy="78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rgbClr val="00BEF2"/>
              </a:buClr>
              <a:buSzPts val="2400"/>
              <a:buFont typeface="Source Sans Pro"/>
              <a:buNone/>
            </a:pPr>
            <a:r>
              <a:rPr b="1" i="0" lang="en" sz="1400" u="none" cap="none" strike="noStrike">
                <a:solidFill>
                  <a:srgbClr val="25516C"/>
                </a:solidFill>
                <a:latin typeface="Source Sans Pro"/>
                <a:ea typeface="Source Sans Pro"/>
                <a:cs typeface="Source Sans Pro"/>
                <a:sym typeface="Source Sans Pro"/>
              </a:rPr>
              <a:t>Cancer mortality can be reduced if cases are detected and treated early.</a:t>
            </a:r>
            <a:endParaRPr b="1" i="0" sz="1400" u="none" cap="none" strike="noStrike">
              <a:solidFill>
                <a:srgbClr val="25516C"/>
              </a:solidFill>
              <a:latin typeface="Source Sans Pro"/>
              <a:ea typeface="Source Sans Pro"/>
              <a:cs typeface="Source Sans Pro"/>
              <a:sym typeface="Source Sans Pro"/>
            </a:endParaRPr>
          </a:p>
        </p:txBody>
      </p:sp>
      <p:grpSp>
        <p:nvGrpSpPr>
          <p:cNvPr id="112" name="Google Shape;112;p17"/>
          <p:cNvGrpSpPr/>
          <p:nvPr/>
        </p:nvGrpSpPr>
        <p:grpSpPr>
          <a:xfrm>
            <a:off x="5077032" y="1741368"/>
            <a:ext cx="2689385" cy="2459053"/>
            <a:chOff x="3955900" y="2984500"/>
            <a:chExt cx="414000" cy="422525"/>
          </a:xfrm>
        </p:grpSpPr>
        <p:sp>
          <p:nvSpPr>
            <p:cNvPr id="113" name="Google Shape;113;p17"/>
            <p:cNvSpPr/>
            <p:nvPr/>
          </p:nvSpPr>
          <p:spPr>
            <a:xfrm>
              <a:off x="3955900" y="2984500"/>
              <a:ext cx="315700" cy="315675"/>
            </a:xfrm>
            <a:custGeom>
              <a:rect b="b" l="l" r="r" t="t"/>
              <a:pathLst>
                <a:path extrusionOk="0" h="12627" w="12628">
                  <a:moveTo>
                    <a:pt x="6302" y="977"/>
                  </a:moveTo>
                  <a:lnTo>
                    <a:pt x="6863" y="1026"/>
                  </a:lnTo>
                  <a:lnTo>
                    <a:pt x="7376" y="1099"/>
                  </a:lnTo>
                  <a:lnTo>
                    <a:pt x="7889" y="1221"/>
                  </a:lnTo>
                  <a:lnTo>
                    <a:pt x="8378" y="1417"/>
                  </a:lnTo>
                  <a:lnTo>
                    <a:pt x="8842" y="1636"/>
                  </a:lnTo>
                  <a:lnTo>
                    <a:pt x="9281" y="1905"/>
                  </a:lnTo>
                  <a:lnTo>
                    <a:pt x="9697" y="2198"/>
                  </a:lnTo>
                  <a:lnTo>
                    <a:pt x="10087" y="2540"/>
                  </a:lnTo>
                  <a:lnTo>
                    <a:pt x="10429" y="2931"/>
                  </a:lnTo>
                  <a:lnTo>
                    <a:pt x="10722" y="3346"/>
                  </a:lnTo>
                  <a:lnTo>
                    <a:pt x="10991" y="3786"/>
                  </a:lnTo>
                  <a:lnTo>
                    <a:pt x="11211" y="4250"/>
                  </a:lnTo>
                  <a:lnTo>
                    <a:pt x="11406" y="4738"/>
                  </a:lnTo>
                  <a:lnTo>
                    <a:pt x="11528" y="5251"/>
                  </a:lnTo>
                  <a:lnTo>
                    <a:pt x="11626" y="5764"/>
                  </a:lnTo>
                  <a:lnTo>
                    <a:pt x="11650" y="6326"/>
                  </a:lnTo>
                  <a:lnTo>
                    <a:pt x="11626" y="6863"/>
                  </a:lnTo>
                  <a:lnTo>
                    <a:pt x="11528" y="7400"/>
                  </a:lnTo>
                  <a:lnTo>
                    <a:pt x="11406" y="7913"/>
                  </a:lnTo>
                  <a:lnTo>
                    <a:pt x="11211" y="8402"/>
                  </a:lnTo>
                  <a:lnTo>
                    <a:pt x="10991" y="8866"/>
                  </a:lnTo>
                  <a:lnTo>
                    <a:pt x="10722" y="9305"/>
                  </a:lnTo>
                  <a:lnTo>
                    <a:pt x="10429" y="9696"/>
                  </a:lnTo>
                  <a:lnTo>
                    <a:pt x="10087" y="10087"/>
                  </a:lnTo>
                  <a:lnTo>
                    <a:pt x="9697" y="10429"/>
                  </a:lnTo>
                  <a:lnTo>
                    <a:pt x="9281" y="10746"/>
                  </a:lnTo>
                  <a:lnTo>
                    <a:pt x="8842" y="11015"/>
                  </a:lnTo>
                  <a:lnTo>
                    <a:pt x="8378" y="11235"/>
                  </a:lnTo>
                  <a:lnTo>
                    <a:pt x="7889" y="11406"/>
                  </a:lnTo>
                  <a:lnTo>
                    <a:pt x="7376" y="11552"/>
                  </a:lnTo>
                  <a:lnTo>
                    <a:pt x="6863" y="11625"/>
                  </a:lnTo>
                  <a:lnTo>
                    <a:pt x="6302" y="11650"/>
                  </a:lnTo>
                  <a:lnTo>
                    <a:pt x="5764" y="11625"/>
                  </a:lnTo>
                  <a:lnTo>
                    <a:pt x="5227" y="11552"/>
                  </a:lnTo>
                  <a:lnTo>
                    <a:pt x="4714" y="11406"/>
                  </a:lnTo>
                  <a:lnTo>
                    <a:pt x="4226" y="11235"/>
                  </a:lnTo>
                  <a:lnTo>
                    <a:pt x="3762" y="11015"/>
                  </a:lnTo>
                  <a:lnTo>
                    <a:pt x="3322" y="10746"/>
                  </a:lnTo>
                  <a:lnTo>
                    <a:pt x="2931" y="10429"/>
                  </a:lnTo>
                  <a:lnTo>
                    <a:pt x="2541" y="10087"/>
                  </a:lnTo>
                  <a:lnTo>
                    <a:pt x="2199" y="9696"/>
                  </a:lnTo>
                  <a:lnTo>
                    <a:pt x="1881" y="9305"/>
                  </a:lnTo>
                  <a:lnTo>
                    <a:pt x="1613" y="8866"/>
                  </a:lnTo>
                  <a:lnTo>
                    <a:pt x="1393" y="8402"/>
                  </a:lnTo>
                  <a:lnTo>
                    <a:pt x="1222" y="7913"/>
                  </a:lnTo>
                  <a:lnTo>
                    <a:pt x="1075" y="7400"/>
                  </a:lnTo>
                  <a:lnTo>
                    <a:pt x="1002" y="6863"/>
                  </a:lnTo>
                  <a:lnTo>
                    <a:pt x="978" y="6326"/>
                  </a:lnTo>
                  <a:lnTo>
                    <a:pt x="1002" y="5764"/>
                  </a:lnTo>
                  <a:lnTo>
                    <a:pt x="1075" y="5251"/>
                  </a:lnTo>
                  <a:lnTo>
                    <a:pt x="1222" y="4738"/>
                  </a:lnTo>
                  <a:lnTo>
                    <a:pt x="1393" y="4250"/>
                  </a:lnTo>
                  <a:lnTo>
                    <a:pt x="1613" y="3786"/>
                  </a:lnTo>
                  <a:lnTo>
                    <a:pt x="1881" y="3346"/>
                  </a:lnTo>
                  <a:lnTo>
                    <a:pt x="2199" y="2931"/>
                  </a:lnTo>
                  <a:lnTo>
                    <a:pt x="2541" y="2540"/>
                  </a:lnTo>
                  <a:lnTo>
                    <a:pt x="2931" y="2198"/>
                  </a:lnTo>
                  <a:lnTo>
                    <a:pt x="3322" y="1905"/>
                  </a:lnTo>
                  <a:lnTo>
                    <a:pt x="3762" y="1636"/>
                  </a:lnTo>
                  <a:lnTo>
                    <a:pt x="4226" y="1417"/>
                  </a:lnTo>
                  <a:lnTo>
                    <a:pt x="4714" y="1221"/>
                  </a:lnTo>
                  <a:lnTo>
                    <a:pt x="5227" y="1099"/>
                  </a:lnTo>
                  <a:lnTo>
                    <a:pt x="5764" y="1026"/>
                  </a:lnTo>
                  <a:lnTo>
                    <a:pt x="6302" y="977"/>
                  </a:lnTo>
                  <a:close/>
                  <a:moveTo>
                    <a:pt x="6302" y="0"/>
                  </a:moveTo>
                  <a:lnTo>
                    <a:pt x="5984" y="24"/>
                  </a:lnTo>
                  <a:lnTo>
                    <a:pt x="5667" y="49"/>
                  </a:lnTo>
                  <a:lnTo>
                    <a:pt x="5349" y="73"/>
                  </a:lnTo>
                  <a:lnTo>
                    <a:pt x="5032" y="147"/>
                  </a:lnTo>
                  <a:lnTo>
                    <a:pt x="4739" y="220"/>
                  </a:lnTo>
                  <a:lnTo>
                    <a:pt x="4446" y="293"/>
                  </a:lnTo>
                  <a:lnTo>
                    <a:pt x="4153" y="391"/>
                  </a:lnTo>
                  <a:lnTo>
                    <a:pt x="3859" y="513"/>
                  </a:lnTo>
                  <a:lnTo>
                    <a:pt x="3566" y="635"/>
                  </a:lnTo>
                  <a:lnTo>
                    <a:pt x="3298" y="782"/>
                  </a:lnTo>
                  <a:lnTo>
                    <a:pt x="3029" y="928"/>
                  </a:lnTo>
                  <a:lnTo>
                    <a:pt x="2785" y="1075"/>
                  </a:lnTo>
                  <a:lnTo>
                    <a:pt x="2296" y="1441"/>
                  </a:lnTo>
                  <a:lnTo>
                    <a:pt x="1857" y="1856"/>
                  </a:lnTo>
                  <a:lnTo>
                    <a:pt x="1442" y="2296"/>
                  </a:lnTo>
                  <a:lnTo>
                    <a:pt x="1075" y="2784"/>
                  </a:lnTo>
                  <a:lnTo>
                    <a:pt x="904" y="3053"/>
                  </a:lnTo>
                  <a:lnTo>
                    <a:pt x="758" y="3322"/>
                  </a:lnTo>
                  <a:lnTo>
                    <a:pt x="611" y="3590"/>
                  </a:lnTo>
                  <a:lnTo>
                    <a:pt x="489" y="3859"/>
                  </a:lnTo>
                  <a:lnTo>
                    <a:pt x="391" y="4152"/>
                  </a:lnTo>
                  <a:lnTo>
                    <a:pt x="294" y="4445"/>
                  </a:lnTo>
                  <a:lnTo>
                    <a:pt x="196" y="4738"/>
                  </a:lnTo>
                  <a:lnTo>
                    <a:pt x="123" y="5056"/>
                  </a:lnTo>
                  <a:lnTo>
                    <a:pt x="74" y="5349"/>
                  </a:lnTo>
                  <a:lnTo>
                    <a:pt x="25" y="5666"/>
                  </a:lnTo>
                  <a:lnTo>
                    <a:pt x="1" y="5984"/>
                  </a:lnTo>
                  <a:lnTo>
                    <a:pt x="1" y="6326"/>
                  </a:lnTo>
                  <a:lnTo>
                    <a:pt x="1" y="6643"/>
                  </a:lnTo>
                  <a:lnTo>
                    <a:pt x="25" y="6961"/>
                  </a:lnTo>
                  <a:lnTo>
                    <a:pt x="74" y="7278"/>
                  </a:lnTo>
                  <a:lnTo>
                    <a:pt x="123" y="7596"/>
                  </a:lnTo>
                  <a:lnTo>
                    <a:pt x="196" y="7889"/>
                  </a:lnTo>
                  <a:lnTo>
                    <a:pt x="294" y="8206"/>
                  </a:lnTo>
                  <a:lnTo>
                    <a:pt x="391" y="8499"/>
                  </a:lnTo>
                  <a:lnTo>
                    <a:pt x="489" y="8768"/>
                  </a:lnTo>
                  <a:lnTo>
                    <a:pt x="611" y="9061"/>
                  </a:lnTo>
                  <a:lnTo>
                    <a:pt x="758" y="9330"/>
                  </a:lnTo>
                  <a:lnTo>
                    <a:pt x="904" y="9598"/>
                  </a:lnTo>
                  <a:lnTo>
                    <a:pt x="1075" y="9843"/>
                  </a:lnTo>
                  <a:lnTo>
                    <a:pt x="1442" y="10331"/>
                  </a:lnTo>
                  <a:lnTo>
                    <a:pt x="1857" y="10771"/>
                  </a:lnTo>
                  <a:lnTo>
                    <a:pt x="2296" y="11186"/>
                  </a:lnTo>
                  <a:lnTo>
                    <a:pt x="2785" y="11552"/>
                  </a:lnTo>
                  <a:lnTo>
                    <a:pt x="3029" y="11723"/>
                  </a:lnTo>
                  <a:lnTo>
                    <a:pt x="3298" y="11870"/>
                  </a:lnTo>
                  <a:lnTo>
                    <a:pt x="3566" y="12016"/>
                  </a:lnTo>
                  <a:lnTo>
                    <a:pt x="3859" y="12138"/>
                  </a:lnTo>
                  <a:lnTo>
                    <a:pt x="4153" y="12236"/>
                  </a:lnTo>
                  <a:lnTo>
                    <a:pt x="4446" y="12334"/>
                  </a:lnTo>
                  <a:lnTo>
                    <a:pt x="4739" y="12431"/>
                  </a:lnTo>
                  <a:lnTo>
                    <a:pt x="5032" y="12505"/>
                  </a:lnTo>
                  <a:lnTo>
                    <a:pt x="5349" y="12553"/>
                  </a:lnTo>
                  <a:lnTo>
                    <a:pt x="5667" y="12602"/>
                  </a:lnTo>
                  <a:lnTo>
                    <a:pt x="5984" y="12627"/>
                  </a:lnTo>
                  <a:lnTo>
                    <a:pt x="6644" y="12627"/>
                  </a:lnTo>
                  <a:lnTo>
                    <a:pt x="6961" y="12602"/>
                  </a:lnTo>
                  <a:lnTo>
                    <a:pt x="7279" y="12553"/>
                  </a:lnTo>
                  <a:lnTo>
                    <a:pt x="7572" y="12505"/>
                  </a:lnTo>
                  <a:lnTo>
                    <a:pt x="7889" y="12431"/>
                  </a:lnTo>
                  <a:lnTo>
                    <a:pt x="8182" y="12334"/>
                  </a:lnTo>
                  <a:lnTo>
                    <a:pt x="8475" y="12236"/>
                  </a:lnTo>
                  <a:lnTo>
                    <a:pt x="8768" y="12138"/>
                  </a:lnTo>
                  <a:lnTo>
                    <a:pt x="9037" y="12016"/>
                  </a:lnTo>
                  <a:lnTo>
                    <a:pt x="9306" y="11870"/>
                  </a:lnTo>
                  <a:lnTo>
                    <a:pt x="9574" y="11723"/>
                  </a:lnTo>
                  <a:lnTo>
                    <a:pt x="9843" y="11552"/>
                  </a:lnTo>
                  <a:lnTo>
                    <a:pt x="10332" y="11186"/>
                  </a:lnTo>
                  <a:lnTo>
                    <a:pt x="10771" y="10771"/>
                  </a:lnTo>
                  <a:lnTo>
                    <a:pt x="11186" y="10331"/>
                  </a:lnTo>
                  <a:lnTo>
                    <a:pt x="11553" y="9843"/>
                  </a:lnTo>
                  <a:lnTo>
                    <a:pt x="11699" y="9598"/>
                  </a:lnTo>
                  <a:lnTo>
                    <a:pt x="11846" y="9330"/>
                  </a:lnTo>
                  <a:lnTo>
                    <a:pt x="11992" y="9061"/>
                  </a:lnTo>
                  <a:lnTo>
                    <a:pt x="12114" y="8768"/>
                  </a:lnTo>
                  <a:lnTo>
                    <a:pt x="12237" y="8499"/>
                  </a:lnTo>
                  <a:lnTo>
                    <a:pt x="12334" y="8206"/>
                  </a:lnTo>
                  <a:lnTo>
                    <a:pt x="12432" y="7889"/>
                  </a:lnTo>
                  <a:lnTo>
                    <a:pt x="12481" y="7596"/>
                  </a:lnTo>
                  <a:lnTo>
                    <a:pt x="12554" y="7278"/>
                  </a:lnTo>
                  <a:lnTo>
                    <a:pt x="12578" y="6961"/>
                  </a:lnTo>
                  <a:lnTo>
                    <a:pt x="12603" y="6643"/>
                  </a:lnTo>
                  <a:lnTo>
                    <a:pt x="12627" y="6326"/>
                  </a:lnTo>
                  <a:lnTo>
                    <a:pt x="12603" y="5984"/>
                  </a:lnTo>
                  <a:lnTo>
                    <a:pt x="12578" y="5666"/>
                  </a:lnTo>
                  <a:lnTo>
                    <a:pt x="12554" y="5349"/>
                  </a:lnTo>
                  <a:lnTo>
                    <a:pt x="12481" y="5056"/>
                  </a:lnTo>
                  <a:lnTo>
                    <a:pt x="12432" y="4738"/>
                  </a:lnTo>
                  <a:lnTo>
                    <a:pt x="12334" y="4445"/>
                  </a:lnTo>
                  <a:lnTo>
                    <a:pt x="12237" y="4152"/>
                  </a:lnTo>
                  <a:lnTo>
                    <a:pt x="12114" y="3859"/>
                  </a:lnTo>
                  <a:lnTo>
                    <a:pt x="11992" y="3590"/>
                  </a:lnTo>
                  <a:lnTo>
                    <a:pt x="11846" y="3322"/>
                  </a:lnTo>
                  <a:lnTo>
                    <a:pt x="11699" y="3053"/>
                  </a:lnTo>
                  <a:lnTo>
                    <a:pt x="11553" y="2784"/>
                  </a:lnTo>
                  <a:lnTo>
                    <a:pt x="11186" y="2296"/>
                  </a:lnTo>
                  <a:lnTo>
                    <a:pt x="10771" y="1856"/>
                  </a:lnTo>
                  <a:lnTo>
                    <a:pt x="10332" y="1441"/>
                  </a:lnTo>
                  <a:lnTo>
                    <a:pt x="9843" y="1075"/>
                  </a:lnTo>
                  <a:lnTo>
                    <a:pt x="9574" y="928"/>
                  </a:lnTo>
                  <a:lnTo>
                    <a:pt x="9306" y="782"/>
                  </a:lnTo>
                  <a:lnTo>
                    <a:pt x="9037" y="635"/>
                  </a:lnTo>
                  <a:lnTo>
                    <a:pt x="8768" y="513"/>
                  </a:lnTo>
                  <a:lnTo>
                    <a:pt x="8475" y="391"/>
                  </a:lnTo>
                  <a:lnTo>
                    <a:pt x="8182" y="293"/>
                  </a:lnTo>
                  <a:lnTo>
                    <a:pt x="7889" y="220"/>
                  </a:lnTo>
                  <a:lnTo>
                    <a:pt x="7572" y="147"/>
                  </a:lnTo>
                  <a:lnTo>
                    <a:pt x="7279" y="73"/>
                  </a:lnTo>
                  <a:lnTo>
                    <a:pt x="6961" y="49"/>
                  </a:lnTo>
                  <a:lnTo>
                    <a:pt x="6644" y="24"/>
                  </a:lnTo>
                  <a:lnTo>
                    <a:pt x="630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17"/>
            <p:cNvSpPr/>
            <p:nvPr/>
          </p:nvSpPr>
          <p:spPr>
            <a:xfrm>
              <a:off x="3992525" y="3021125"/>
              <a:ext cx="242425" cy="242425"/>
            </a:xfrm>
            <a:custGeom>
              <a:rect b="b" l="l" r="r" t="t"/>
              <a:pathLst>
                <a:path extrusionOk="0" h="9697" w="9697">
                  <a:moveTo>
                    <a:pt x="4934" y="1466"/>
                  </a:moveTo>
                  <a:lnTo>
                    <a:pt x="5008" y="1490"/>
                  </a:lnTo>
                  <a:lnTo>
                    <a:pt x="5081" y="1539"/>
                  </a:lnTo>
                  <a:lnTo>
                    <a:pt x="5154" y="1588"/>
                  </a:lnTo>
                  <a:lnTo>
                    <a:pt x="5203" y="1637"/>
                  </a:lnTo>
                  <a:lnTo>
                    <a:pt x="5252" y="1734"/>
                  </a:lnTo>
                  <a:lnTo>
                    <a:pt x="5276" y="1808"/>
                  </a:lnTo>
                  <a:lnTo>
                    <a:pt x="5276" y="1905"/>
                  </a:lnTo>
                  <a:lnTo>
                    <a:pt x="5276" y="1979"/>
                  </a:lnTo>
                  <a:lnTo>
                    <a:pt x="5252" y="2076"/>
                  </a:lnTo>
                  <a:lnTo>
                    <a:pt x="5203" y="2150"/>
                  </a:lnTo>
                  <a:lnTo>
                    <a:pt x="5154" y="2198"/>
                  </a:lnTo>
                  <a:lnTo>
                    <a:pt x="5081" y="2247"/>
                  </a:lnTo>
                  <a:lnTo>
                    <a:pt x="5008" y="2296"/>
                  </a:lnTo>
                  <a:lnTo>
                    <a:pt x="4934" y="2321"/>
                  </a:lnTo>
                  <a:lnTo>
                    <a:pt x="4837" y="2345"/>
                  </a:lnTo>
                  <a:lnTo>
                    <a:pt x="4593" y="2345"/>
                  </a:lnTo>
                  <a:lnTo>
                    <a:pt x="4348" y="2394"/>
                  </a:lnTo>
                  <a:lnTo>
                    <a:pt x="4104" y="2443"/>
                  </a:lnTo>
                  <a:lnTo>
                    <a:pt x="3860" y="2540"/>
                  </a:lnTo>
                  <a:lnTo>
                    <a:pt x="3640" y="2638"/>
                  </a:lnTo>
                  <a:lnTo>
                    <a:pt x="3445" y="2760"/>
                  </a:lnTo>
                  <a:lnTo>
                    <a:pt x="3249" y="2907"/>
                  </a:lnTo>
                  <a:lnTo>
                    <a:pt x="3054" y="3078"/>
                  </a:lnTo>
                  <a:lnTo>
                    <a:pt x="2907" y="3249"/>
                  </a:lnTo>
                  <a:lnTo>
                    <a:pt x="2761" y="3444"/>
                  </a:lnTo>
                  <a:lnTo>
                    <a:pt x="2639" y="3664"/>
                  </a:lnTo>
                  <a:lnTo>
                    <a:pt x="2517" y="3884"/>
                  </a:lnTo>
                  <a:lnTo>
                    <a:pt x="2443" y="4103"/>
                  </a:lnTo>
                  <a:lnTo>
                    <a:pt x="2370" y="4348"/>
                  </a:lnTo>
                  <a:lnTo>
                    <a:pt x="2346" y="4592"/>
                  </a:lnTo>
                  <a:lnTo>
                    <a:pt x="2321" y="4861"/>
                  </a:lnTo>
                  <a:lnTo>
                    <a:pt x="2321" y="4934"/>
                  </a:lnTo>
                  <a:lnTo>
                    <a:pt x="2297" y="5032"/>
                  </a:lnTo>
                  <a:lnTo>
                    <a:pt x="2248" y="5105"/>
                  </a:lnTo>
                  <a:lnTo>
                    <a:pt x="2199" y="5154"/>
                  </a:lnTo>
                  <a:lnTo>
                    <a:pt x="2126" y="5227"/>
                  </a:lnTo>
                  <a:lnTo>
                    <a:pt x="2053" y="5251"/>
                  </a:lnTo>
                  <a:lnTo>
                    <a:pt x="1979" y="5276"/>
                  </a:lnTo>
                  <a:lnTo>
                    <a:pt x="1882" y="5300"/>
                  </a:lnTo>
                  <a:lnTo>
                    <a:pt x="1808" y="5276"/>
                  </a:lnTo>
                  <a:lnTo>
                    <a:pt x="1711" y="5251"/>
                  </a:lnTo>
                  <a:lnTo>
                    <a:pt x="1637" y="5227"/>
                  </a:lnTo>
                  <a:lnTo>
                    <a:pt x="1564" y="5154"/>
                  </a:lnTo>
                  <a:lnTo>
                    <a:pt x="1515" y="5105"/>
                  </a:lnTo>
                  <a:lnTo>
                    <a:pt x="1491" y="5032"/>
                  </a:lnTo>
                  <a:lnTo>
                    <a:pt x="1466" y="4934"/>
                  </a:lnTo>
                  <a:lnTo>
                    <a:pt x="1442" y="4861"/>
                  </a:lnTo>
                  <a:lnTo>
                    <a:pt x="1466" y="4494"/>
                  </a:lnTo>
                  <a:lnTo>
                    <a:pt x="1515" y="4177"/>
                  </a:lnTo>
                  <a:lnTo>
                    <a:pt x="1588" y="3835"/>
                  </a:lnTo>
                  <a:lnTo>
                    <a:pt x="1711" y="3542"/>
                  </a:lnTo>
                  <a:lnTo>
                    <a:pt x="1857" y="3224"/>
                  </a:lnTo>
                  <a:lnTo>
                    <a:pt x="2028" y="2956"/>
                  </a:lnTo>
                  <a:lnTo>
                    <a:pt x="2223" y="2687"/>
                  </a:lnTo>
                  <a:lnTo>
                    <a:pt x="2443" y="2443"/>
                  </a:lnTo>
                  <a:lnTo>
                    <a:pt x="2688" y="2223"/>
                  </a:lnTo>
                  <a:lnTo>
                    <a:pt x="2956" y="2028"/>
                  </a:lnTo>
                  <a:lnTo>
                    <a:pt x="3225" y="1857"/>
                  </a:lnTo>
                  <a:lnTo>
                    <a:pt x="3518" y="1710"/>
                  </a:lnTo>
                  <a:lnTo>
                    <a:pt x="3835" y="1612"/>
                  </a:lnTo>
                  <a:lnTo>
                    <a:pt x="4153" y="1515"/>
                  </a:lnTo>
                  <a:lnTo>
                    <a:pt x="4495" y="1466"/>
                  </a:lnTo>
                  <a:close/>
                  <a:moveTo>
                    <a:pt x="4837" y="0"/>
                  </a:moveTo>
                  <a:lnTo>
                    <a:pt x="4348" y="25"/>
                  </a:lnTo>
                  <a:lnTo>
                    <a:pt x="3860" y="98"/>
                  </a:lnTo>
                  <a:lnTo>
                    <a:pt x="3396" y="220"/>
                  </a:lnTo>
                  <a:lnTo>
                    <a:pt x="2956" y="391"/>
                  </a:lnTo>
                  <a:lnTo>
                    <a:pt x="2541" y="587"/>
                  </a:lnTo>
                  <a:lnTo>
                    <a:pt x="2150" y="831"/>
                  </a:lnTo>
                  <a:lnTo>
                    <a:pt x="1759" y="1124"/>
                  </a:lnTo>
                  <a:lnTo>
                    <a:pt x="1418" y="1441"/>
                  </a:lnTo>
                  <a:lnTo>
                    <a:pt x="1100" y="1783"/>
                  </a:lnTo>
                  <a:lnTo>
                    <a:pt x="831" y="2150"/>
                  </a:lnTo>
                  <a:lnTo>
                    <a:pt x="587" y="2540"/>
                  </a:lnTo>
                  <a:lnTo>
                    <a:pt x="392" y="2980"/>
                  </a:lnTo>
                  <a:lnTo>
                    <a:pt x="221" y="3420"/>
                  </a:lnTo>
                  <a:lnTo>
                    <a:pt x="99" y="3884"/>
                  </a:lnTo>
                  <a:lnTo>
                    <a:pt x="25" y="4348"/>
                  </a:lnTo>
                  <a:lnTo>
                    <a:pt x="1" y="4861"/>
                  </a:lnTo>
                  <a:lnTo>
                    <a:pt x="25" y="5349"/>
                  </a:lnTo>
                  <a:lnTo>
                    <a:pt x="99" y="5838"/>
                  </a:lnTo>
                  <a:lnTo>
                    <a:pt x="221" y="6302"/>
                  </a:lnTo>
                  <a:lnTo>
                    <a:pt x="392" y="6741"/>
                  </a:lnTo>
                  <a:lnTo>
                    <a:pt x="587" y="7156"/>
                  </a:lnTo>
                  <a:lnTo>
                    <a:pt x="831" y="7547"/>
                  </a:lnTo>
                  <a:lnTo>
                    <a:pt x="1100" y="7938"/>
                  </a:lnTo>
                  <a:lnTo>
                    <a:pt x="1418" y="8280"/>
                  </a:lnTo>
                  <a:lnTo>
                    <a:pt x="1759" y="8597"/>
                  </a:lnTo>
                  <a:lnTo>
                    <a:pt x="2150" y="8866"/>
                  </a:lnTo>
                  <a:lnTo>
                    <a:pt x="2541" y="9110"/>
                  </a:lnTo>
                  <a:lnTo>
                    <a:pt x="2956" y="9306"/>
                  </a:lnTo>
                  <a:lnTo>
                    <a:pt x="3396" y="9477"/>
                  </a:lnTo>
                  <a:lnTo>
                    <a:pt x="3860" y="9599"/>
                  </a:lnTo>
                  <a:lnTo>
                    <a:pt x="4348" y="9672"/>
                  </a:lnTo>
                  <a:lnTo>
                    <a:pt x="4837" y="9696"/>
                  </a:lnTo>
                  <a:lnTo>
                    <a:pt x="5350" y="9672"/>
                  </a:lnTo>
                  <a:lnTo>
                    <a:pt x="5814" y="9599"/>
                  </a:lnTo>
                  <a:lnTo>
                    <a:pt x="6278" y="9477"/>
                  </a:lnTo>
                  <a:lnTo>
                    <a:pt x="6717" y="9306"/>
                  </a:lnTo>
                  <a:lnTo>
                    <a:pt x="7157" y="9110"/>
                  </a:lnTo>
                  <a:lnTo>
                    <a:pt x="7548" y="8866"/>
                  </a:lnTo>
                  <a:lnTo>
                    <a:pt x="7914" y="8597"/>
                  </a:lnTo>
                  <a:lnTo>
                    <a:pt x="8256" y="8280"/>
                  </a:lnTo>
                  <a:lnTo>
                    <a:pt x="8573" y="7938"/>
                  </a:lnTo>
                  <a:lnTo>
                    <a:pt x="8867" y="7547"/>
                  </a:lnTo>
                  <a:lnTo>
                    <a:pt x="9111" y="7156"/>
                  </a:lnTo>
                  <a:lnTo>
                    <a:pt x="9306" y="6741"/>
                  </a:lnTo>
                  <a:lnTo>
                    <a:pt x="9477" y="6302"/>
                  </a:lnTo>
                  <a:lnTo>
                    <a:pt x="9599" y="5838"/>
                  </a:lnTo>
                  <a:lnTo>
                    <a:pt x="9673" y="5349"/>
                  </a:lnTo>
                  <a:lnTo>
                    <a:pt x="9697" y="4861"/>
                  </a:lnTo>
                  <a:lnTo>
                    <a:pt x="9673" y="4348"/>
                  </a:lnTo>
                  <a:lnTo>
                    <a:pt x="9599" y="3884"/>
                  </a:lnTo>
                  <a:lnTo>
                    <a:pt x="9477" y="3420"/>
                  </a:lnTo>
                  <a:lnTo>
                    <a:pt x="9306" y="2980"/>
                  </a:lnTo>
                  <a:lnTo>
                    <a:pt x="9111" y="2540"/>
                  </a:lnTo>
                  <a:lnTo>
                    <a:pt x="8867" y="2150"/>
                  </a:lnTo>
                  <a:lnTo>
                    <a:pt x="8573" y="1783"/>
                  </a:lnTo>
                  <a:lnTo>
                    <a:pt x="8256" y="1441"/>
                  </a:lnTo>
                  <a:lnTo>
                    <a:pt x="7914" y="1124"/>
                  </a:lnTo>
                  <a:lnTo>
                    <a:pt x="7548" y="831"/>
                  </a:lnTo>
                  <a:lnTo>
                    <a:pt x="7157" y="587"/>
                  </a:lnTo>
                  <a:lnTo>
                    <a:pt x="6717" y="391"/>
                  </a:lnTo>
                  <a:lnTo>
                    <a:pt x="6278" y="220"/>
                  </a:lnTo>
                  <a:lnTo>
                    <a:pt x="5814" y="98"/>
                  </a:lnTo>
                  <a:lnTo>
                    <a:pt x="5350" y="25"/>
                  </a:lnTo>
                  <a:lnTo>
                    <a:pt x="4837"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17"/>
            <p:cNvSpPr/>
            <p:nvPr/>
          </p:nvSpPr>
          <p:spPr>
            <a:xfrm>
              <a:off x="4215400" y="3253150"/>
              <a:ext cx="154500" cy="153875"/>
            </a:xfrm>
            <a:custGeom>
              <a:rect b="b" l="l" r="r" t="t"/>
              <a:pathLst>
                <a:path extrusionOk="0" h="6155" w="6180">
                  <a:moveTo>
                    <a:pt x="1075" y="0"/>
                  </a:moveTo>
                  <a:lnTo>
                    <a:pt x="831" y="269"/>
                  </a:lnTo>
                  <a:lnTo>
                    <a:pt x="562" y="537"/>
                  </a:lnTo>
                  <a:lnTo>
                    <a:pt x="293" y="782"/>
                  </a:lnTo>
                  <a:lnTo>
                    <a:pt x="0" y="1026"/>
                  </a:lnTo>
                  <a:lnTo>
                    <a:pt x="4983" y="6008"/>
                  </a:lnTo>
                  <a:lnTo>
                    <a:pt x="5056" y="6057"/>
                  </a:lnTo>
                  <a:lnTo>
                    <a:pt x="5129" y="6106"/>
                  </a:lnTo>
                  <a:lnTo>
                    <a:pt x="5227" y="6130"/>
                  </a:lnTo>
                  <a:lnTo>
                    <a:pt x="5325" y="6155"/>
                  </a:lnTo>
                  <a:lnTo>
                    <a:pt x="5422" y="6130"/>
                  </a:lnTo>
                  <a:lnTo>
                    <a:pt x="5496" y="6106"/>
                  </a:lnTo>
                  <a:lnTo>
                    <a:pt x="5593" y="6057"/>
                  </a:lnTo>
                  <a:lnTo>
                    <a:pt x="5667" y="6008"/>
                  </a:lnTo>
                  <a:lnTo>
                    <a:pt x="6033" y="5642"/>
                  </a:lnTo>
                  <a:lnTo>
                    <a:pt x="6106" y="5569"/>
                  </a:lnTo>
                  <a:lnTo>
                    <a:pt x="6155" y="5471"/>
                  </a:lnTo>
                  <a:lnTo>
                    <a:pt x="6179" y="5373"/>
                  </a:lnTo>
                  <a:lnTo>
                    <a:pt x="6179" y="5300"/>
                  </a:lnTo>
                  <a:lnTo>
                    <a:pt x="6179" y="5202"/>
                  </a:lnTo>
                  <a:lnTo>
                    <a:pt x="6155" y="5105"/>
                  </a:lnTo>
                  <a:lnTo>
                    <a:pt x="6106" y="5031"/>
                  </a:lnTo>
                  <a:lnTo>
                    <a:pt x="6033" y="4934"/>
                  </a:lnTo>
                  <a:lnTo>
                    <a:pt x="107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8"/>
          <p:cNvSpPr txBox="1"/>
          <p:nvPr>
            <p:ph type="ctrTitle"/>
          </p:nvPr>
        </p:nvSpPr>
        <p:spPr>
          <a:xfrm>
            <a:off x="1154400" y="2726350"/>
            <a:ext cx="6835200" cy="115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a:t>HCI in Healthcare</a:t>
            </a:r>
            <a:endParaRPr/>
          </a:p>
        </p:txBody>
      </p:sp>
      <p:sp>
        <p:nvSpPr>
          <p:cNvPr id="121" name="Google Shape;121;p18"/>
          <p:cNvSpPr txBox="1"/>
          <p:nvPr>
            <p:ph idx="1" type="subTitle"/>
          </p:nvPr>
        </p:nvSpPr>
        <p:spPr>
          <a:xfrm>
            <a:off x="1154400" y="3221050"/>
            <a:ext cx="6835200" cy="7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Diagnostic systems have also been studied under the HCI field.</a:t>
            </a:r>
            <a:endParaRPr/>
          </a:p>
        </p:txBody>
      </p:sp>
      <p:sp>
        <p:nvSpPr>
          <p:cNvPr id="122" name="Google Shape;122;p18"/>
          <p:cNvSpPr txBox="1"/>
          <p:nvPr/>
        </p:nvSpPr>
        <p:spPr>
          <a:xfrm>
            <a:off x="1154400" y="865750"/>
            <a:ext cx="1733700" cy="1702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7200" u="none" cap="none" strike="noStrike">
                <a:solidFill>
                  <a:srgbClr val="FFFFFF"/>
                </a:solidFill>
                <a:latin typeface="Montserrat"/>
                <a:ea typeface="Montserrat"/>
                <a:cs typeface="Montserrat"/>
                <a:sym typeface="Montserrat"/>
              </a:rPr>
              <a:t>2.</a:t>
            </a:r>
            <a:endParaRPr b="0" i="0" sz="72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9"/>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HCI in Healthcare</a:t>
            </a:r>
            <a:endParaRPr/>
          </a:p>
        </p:txBody>
      </p:sp>
      <p:sp>
        <p:nvSpPr>
          <p:cNvPr id="128" name="Google Shape;128;p19"/>
          <p:cNvSpPr txBox="1"/>
          <p:nvPr>
            <p:ph idx="1" type="body"/>
          </p:nvPr>
        </p:nvSpPr>
        <p:spPr>
          <a:xfrm>
            <a:off x="1010200" y="1434950"/>
            <a:ext cx="7131300" cy="30309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600"/>
              </a:spcBef>
              <a:spcAft>
                <a:spcPts val="0"/>
              </a:spcAft>
              <a:buSzPts val="1800"/>
              <a:buChar char="»"/>
            </a:pPr>
            <a:r>
              <a:rPr lang="en" sz="1800"/>
              <a:t>Supporting the image search UX through novel UIs [1, 2]</a:t>
            </a:r>
            <a:endParaRPr sz="1800"/>
          </a:p>
          <a:p>
            <a:pPr indent="-342900" lvl="0" marL="457200" rtl="0" algn="l">
              <a:lnSpc>
                <a:spcPct val="115000"/>
              </a:lnSpc>
              <a:spcBef>
                <a:spcPts val="0"/>
              </a:spcBef>
              <a:spcAft>
                <a:spcPts val="0"/>
              </a:spcAft>
              <a:buSzPts val="1800"/>
              <a:buChar char="»"/>
            </a:pPr>
            <a:r>
              <a:rPr lang="en" sz="1800"/>
              <a:t>Medical imaging technologies to support radiologists [3]</a:t>
            </a:r>
            <a:endParaRPr sz="1800"/>
          </a:p>
          <a:p>
            <a:pPr indent="-342900" lvl="0" marL="457200" rtl="0" algn="l">
              <a:lnSpc>
                <a:spcPct val="115000"/>
              </a:lnSpc>
              <a:spcBef>
                <a:spcPts val="0"/>
              </a:spcBef>
              <a:spcAft>
                <a:spcPts val="0"/>
              </a:spcAft>
              <a:buSzPts val="1800"/>
              <a:buChar char="»"/>
            </a:pPr>
            <a:r>
              <a:rPr lang="en" sz="1800"/>
              <a:t>Systems that assist radiologists in image interpretation [4, 5]</a:t>
            </a:r>
            <a:endParaRPr sz="1800"/>
          </a:p>
          <a:p>
            <a:pPr indent="0" lvl="0" marL="0" rtl="0" algn="l">
              <a:lnSpc>
                <a:spcPct val="115000"/>
              </a:lnSpc>
              <a:spcBef>
                <a:spcPts val="600"/>
              </a:spcBef>
              <a:spcAft>
                <a:spcPts val="0"/>
              </a:spcAft>
              <a:buSzPts val="2400"/>
              <a:buNone/>
            </a:pPr>
            <a:r>
              <a:rPr lang="en" sz="800"/>
              <a:t>1 Koutsabasis, P. and Domouzis, C.K., 2016, June. Mid-air browsing and selection in image collections. In Proceedings of the International Working Conference on Advanced Visual Interfaces (pp. 21-27).</a:t>
            </a:r>
            <a:endParaRPr sz="800"/>
          </a:p>
          <a:p>
            <a:pPr indent="0" lvl="0" marL="0" rtl="0" algn="l">
              <a:lnSpc>
                <a:spcPct val="115000"/>
              </a:lnSpc>
              <a:spcBef>
                <a:spcPts val="600"/>
              </a:spcBef>
              <a:spcAft>
                <a:spcPts val="0"/>
              </a:spcAft>
              <a:buSzPts val="2400"/>
              <a:buNone/>
            </a:pPr>
            <a:r>
              <a:rPr lang="en" sz="800"/>
              <a:t>2 Lee, B., Srinivasan, A., Stasko, J., Tory, M. and Setlur, V., 2018, May. Multimodal interaction for data visualization. In Proceedings of the 2018 International Conference on Advanced Visual Interfaces (pp. 1-3).</a:t>
            </a:r>
            <a:endParaRPr sz="800"/>
          </a:p>
          <a:p>
            <a:pPr indent="0" lvl="0" marL="0" rtl="0" algn="l">
              <a:lnSpc>
                <a:spcPct val="115000"/>
              </a:lnSpc>
              <a:spcBef>
                <a:spcPts val="600"/>
              </a:spcBef>
              <a:spcAft>
                <a:spcPts val="0"/>
              </a:spcAft>
              <a:buClr>
                <a:schemeClr val="dk1"/>
              </a:buClr>
              <a:buSzPts val="1100"/>
              <a:buFont typeface="Arial"/>
              <a:buNone/>
            </a:pPr>
            <a:r>
              <a:rPr lang="en" sz="800"/>
              <a:t>3 Woźniak, P., Romanowski, A., Yantaç, A.E. and Fjeld, M., 2014, October. Notes from the front lines: lessons learnt from designing for improving medical imaging data sharing. In Proceedings of the 8th Nordic Conference on Human-Computer Interaction: Fun, Fast, Foundational (pp. 381-390).</a:t>
            </a:r>
            <a:endParaRPr sz="800"/>
          </a:p>
          <a:p>
            <a:pPr indent="0" lvl="0" marL="0" rtl="0" algn="l">
              <a:lnSpc>
                <a:spcPct val="115000"/>
              </a:lnSpc>
              <a:spcBef>
                <a:spcPts val="600"/>
              </a:spcBef>
              <a:spcAft>
                <a:spcPts val="0"/>
              </a:spcAft>
              <a:buClr>
                <a:schemeClr val="dk1"/>
              </a:buClr>
              <a:buSzPts val="1100"/>
              <a:buFont typeface="Arial"/>
              <a:buNone/>
            </a:pPr>
            <a:r>
              <a:rPr lang="en" sz="800"/>
              <a:t>4 Cai, C.J., Winter, S., Steiner, D., Wilcox, L. and Terry, M., 2019. " Hello AI": Uncovering the Onboarding Needs of Medical Practitioners for Human-AI Collaborative Decision-Making. Proceedings of the ACM on Human-computer Interaction, 3 (CSCW), pp.1-24.</a:t>
            </a:r>
            <a:endParaRPr sz="800"/>
          </a:p>
          <a:p>
            <a:pPr indent="0" lvl="0" marL="0" rtl="0" algn="l">
              <a:lnSpc>
                <a:spcPct val="115000"/>
              </a:lnSpc>
              <a:spcBef>
                <a:spcPts val="600"/>
              </a:spcBef>
              <a:spcAft>
                <a:spcPts val="0"/>
              </a:spcAft>
              <a:buSzPts val="2400"/>
              <a:buNone/>
            </a:pPr>
            <a:r>
              <a:rPr lang="en" sz="800"/>
              <a:t>5 Oram, L., MacLean, K., Kruchten, P. and Forster, B., 2014, June. Crafting diversity in radiology image stack scrolling: control and annotations. In Proceedings of the 2014 conference on Designing interactive systems (pp. 567-576).</a:t>
            </a:r>
            <a:endParaRPr sz="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0"/>
          <p:cNvSpPr txBox="1"/>
          <p:nvPr>
            <p:ph type="ctrTitle"/>
          </p:nvPr>
        </p:nvSpPr>
        <p:spPr>
          <a:xfrm>
            <a:off x="1154400" y="2726350"/>
            <a:ext cx="6835200" cy="1159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Medical Imaging</a:t>
            </a:r>
            <a:endParaRPr/>
          </a:p>
        </p:txBody>
      </p:sp>
      <p:sp>
        <p:nvSpPr>
          <p:cNvPr id="134" name="Google Shape;134;p20"/>
          <p:cNvSpPr txBox="1"/>
          <p:nvPr>
            <p:ph idx="1" type="subTitle"/>
          </p:nvPr>
        </p:nvSpPr>
        <p:spPr>
          <a:xfrm>
            <a:off x="1154400" y="3221050"/>
            <a:ext cx="6835200" cy="78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How to improve and support medical imaging?</a:t>
            </a:r>
            <a:endParaRPr/>
          </a:p>
        </p:txBody>
      </p:sp>
      <p:sp>
        <p:nvSpPr>
          <p:cNvPr id="135" name="Google Shape;135;p20"/>
          <p:cNvSpPr txBox="1"/>
          <p:nvPr/>
        </p:nvSpPr>
        <p:spPr>
          <a:xfrm>
            <a:off x="1154400" y="865750"/>
            <a:ext cx="1733700" cy="17025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7200" u="none" cap="none" strike="noStrike">
                <a:solidFill>
                  <a:srgbClr val="FFFFFF"/>
                </a:solidFill>
                <a:latin typeface="Montserrat"/>
                <a:ea typeface="Montserrat"/>
                <a:cs typeface="Montserrat"/>
                <a:sym typeface="Montserrat"/>
              </a:rPr>
              <a:t>3.</a:t>
            </a:r>
            <a:endParaRPr b="0" i="0" sz="7200" u="none" cap="none" strike="noStrike">
              <a:solidFill>
                <a:srgbClr val="FFFFFF"/>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1"/>
          <p:cNvSpPr txBox="1"/>
          <p:nvPr>
            <p:ph type="title"/>
          </p:nvPr>
        </p:nvSpPr>
        <p:spPr>
          <a:xfrm>
            <a:off x="1010200" y="648725"/>
            <a:ext cx="7131300" cy="6714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en"/>
              <a:t>Healthcare Systems</a:t>
            </a:r>
            <a:endParaRPr/>
          </a:p>
        </p:txBody>
      </p:sp>
      <p:sp>
        <p:nvSpPr>
          <p:cNvPr id="141" name="Google Shape;141;p21"/>
          <p:cNvSpPr txBox="1"/>
          <p:nvPr>
            <p:ph idx="1" type="body"/>
          </p:nvPr>
        </p:nvSpPr>
        <p:spPr>
          <a:xfrm>
            <a:off x="1010200" y="1679125"/>
            <a:ext cx="4190700" cy="2291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2400"/>
              <a:buNone/>
            </a:pPr>
            <a:r>
              <a:rPr lang="en" sz="3000"/>
              <a:t>Machines that can </a:t>
            </a:r>
            <a:r>
              <a:rPr b="1" lang="en" sz="3000">
                <a:solidFill>
                  <a:srgbClr val="F6B26B"/>
                </a:solidFill>
              </a:rPr>
              <a:t>learn</a:t>
            </a:r>
            <a:r>
              <a:rPr lang="en" sz="3000"/>
              <a:t> with new </a:t>
            </a:r>
            <a:r>
              <a:rPr b="1" lang="en" sz="3000">
                <a:solidFill>
                  <a:srgbClr val="00BEF2"/>
                </a:solidFill>
              </a:rPr>
              <a:t>data</a:t>
            </a:r>
            <a:r>
              <a:rPr lang="en" sz="3000"/>
              <a:t> from clinicians’ experience.</a:t>
            </a:r>
            <a:endParaRPr sz="3000"/>
          </a:p>
        </p:txBody>
      </p:sp>
      <p:pic>
        <p:nvPicPr>
          <p:cNvPr id="142" name="Google Shape;142;p21"/>
          <p:cNvPicPr preferRelativeResize="0"/>
          <p:nvPr/>
        </p:nvPicPr>
        <p:blipFill rotWithShape="1">
          <a:blip r:embed="rId3">
            <a:alphaModFix/>
          </a:blip>
          <a:srcRect b="0" l="0" r="0" t="0"/>
          <a:stretch/>
        </p:blipFill>
        <p:spPr>
          <a:xfrm>
            <a:off x="5200925" y="1354712"/>
            <a:ext cx="2940575" cy="2940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rem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